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9" r:id="rId3"/>
    <p:sldId id="260" r:id="rId4"/>
    <p:sldId id="263"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fr-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06D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249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50CB70-FE84-40BD-A634-48B52ECDCF38}" type="datetimeFigureOut">
              <a:rPr lang="id-ID" smtClean="0"/>
              <a:t>28/01/2013</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162FB4-71D7-4EED-9A39-41791F533861}" type="slidenum">
              <a:rPr lang="id-ID" smtClean="0"/>
              <a:t>‹#›</a:t>
            </a:fld>
            <a:endParaRPr lang="id-ID"/>
          </a:p>
        </p:txBody>
      </p:sp>
    </p:spTree>
    <p:extLst>
      <p:ext uri="{BB962C8B-B14F-4D97-AF65-F5344CB8AC3E}">
        <p14:creationId xmlns:p14="http://schemas.microsoft.com/office/powerpoint/2010/main" val="3278830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7</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16</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17</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18</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19</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20</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8</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9</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10</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11</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12</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13</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14</a:t>
            </a:fld>
            <a:endParaRPr lang="id-ID"/>
          </a:p>
        </p:txBody>
      </p:sp>
    </p:spTree>
    <p:extLst>
      <p:ext uri="{BB962C8B-B14F-4D97-AF65-F5344CB8AC3E}">
        <p14:creationId xmlns:p14="http://schemas.microsoft.com/office/powerpoint/2010/main" val="3132238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6D162FB4-71D7-4EED-9A39-41791F533861}" type="slidenum">
              <a:rPr lang="id-ID" smtClean="0"/>
              <a:t>15</a:t>
            </a:fld>
            <a:endParaRPr lang="id-ID"/>
          </a:p>
        </p:txBody>
      </p:sp>
    </p:spTree>
    <p:extLst>
      <p:ext uri="{BB962C8B-B14F-4D97-AF65-F5344CB8AC3E}">
        <p14:creationId xmlns:p14="http://schemas.microsoft.com/office/powerpoint/2010/main" val="3132238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CA"/>
          </a:p>
        </p:txBody>
      </p:sp>
      <p:sp>
        <p:nvSpPr>
          <p:cNvPr id="4" name="Espace réservé de la date 3"/>
          <p:cNvSpPr>
            <a:spLocks noGrp="1"/>
          </p:cNvSpPr>
          <p:nvPr>
            <p:ph type="dt" sz="half" idx="10"/>
          </p:nvPr>
        </p:nvSpPr>
        <p:spPr/>
        <p:txBody>
          <a:bodyPr/>
          <a:lstStyle>
            <a:lvl1pPr>
              <a:defRPr/>
            </a:lvl1pPr>
          </a:lstStyle>
          <a:p>
            <a:pPr>
              <a:defRPr/>
            </a:pPr>
            <a:fld id="{A02B3B2E-8D80-407D-AA75-CC14538EC6B3}" type="datetimeFigureOut">
              <a:rPr lang="fr-FR"/>
              <a:pPr>
                <a:defRPr/>
              </a:pPr>
              <a:t>28/01/2013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194C781E-8DB9-4D06-BFA4-591CB4FC7870}" type="slidenum">
              <a:rPr lang="fr-CA"/>
              <a:pPr>
                <a:defRPr/>
              </a:pPr>
              <a:t>‹#›</a:t>
            </a:fld>
            <a:endParaRPr lang="fr-CA"/>
          </a:p>
        </p:txBody>
      </p:sp>
    </p:spTree>
    <p:extLst>
      <p:ext uri="{BB962C8B-B14F-4D97-AF65-F5344CB8AC3E}">
        <p14:creationId xmlns:p14="http://schemas.microsoft.com/office/powerpoint/2010/main" val="486918468"/>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5619384F-061E-4F6A-85FA-ECF476D0CDB7}" type="datetimeFigureOut">
              <a:rPr lang="fr-FR"/>
              <a:pPr>
                <a:defRPr/>
              </a:pPr>
              <a:t>28/01/2013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DD6B469F-FF77-443A-9B6A-D100F8A42498}" type="slidenum">
              <a:rPr lang="fr-CA"/>
              <a:pPr>
                <a:defRPr/>
              </a:pPr>
              <a:t>‹#›</a:t>
            </a:fld>
            <a:endParaRPr lang="fr-CA"/>
          </a:p>
        </p:txBody>
      </p:sp>
    </p:spTree>
    <p:extLst>
      <p:ext uri="{BB962C8B-B14F-4D97-AF65-F5344CB8AC3E}">
        <p14:creationId xmlns:p14="http://schemas.microsoft.com/office/powerpoint/2010/main" val="3915298"/>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9B527709-C3F0-4040-B88D-AD040985EF58}" type="datetimeFigureOut">
              <a:rPr lang="fr-FR"/>
              <a:pPr>
                <a:defRPr/>
              </a:pPr>
              <a:t>28/01/2013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6D3E0773-FEC0-43AD-B6F8-539C99C119C7}" type="slidenum">
              <a:rPr lang="fr-CA"/>
              <a:pPr>
                <a:defRPr/>
              </a:pPr>
              <a:t>‹#›</a:t>
            </a:fld>
            <a:endParaRPr lang="fr-CA"/>
          </a:p>
        </p:txBody>
      </p:sp>
    </p:spTree>
    <p:extLst>
      <p:ext uri="{BB962C8B-B14F-4D97-AF65-F5344CB8AC3E}">
        <p14:creationId xmlns:p14="http://schemas.microsoft.com/office/powerpoint/2010/main" val="3808308891"/>
      </p:ext>
    </p:extLst>
  </p:cSld>
  <p:clrMapOvr>
    <a:masterClrMapping/>
  </p:clrMapOvr>
  <p:transition spd="slow">
    <p:randomBar dir="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20223135-AC91-44EE-9F35-C36A1B4919A8}" type="datetimeFigureOut">
              <a:rPr lang="fr-FR"/>
              <a:pPr>
                <a:defRPr/>
              </a:pPr>
              <a:t>28/01/2013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F4E6F6BA-97F7-487A-9B91-C090A1C630F2}" type="slidenum">
              <a:rPr lang="fr-CA"/>
              <a:pPr>
                <a:defRPr/>
              </a:pPr>
              <a:t>‹#›</a:t>
            </a:fld>
            <a:endParaRPr lang="fr-CA"/>
          </a:p>
        </p:txBody>
      </p:sp>
    </p:spTree>
    <p:extLst>
      <p:ext uri="{BB962C8B-B14F-4D97-AF65-F5344CB8AC3E}">
        <p14:creationId xmlns:p14="http://schemas.microsoft.com/office/powerpoint/2010/main" val="2123406989"/>
      </p:ext>
    </p:extLst>
  </p:cSld>
  <p:clrMapOvr>
    <a:masterClrMapping/>
  </p:clrMapOvr>
  <p:transition spd="slow">
    <p:randomBar dir="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E4B4AFB6-25DB-4F67-84D7-505B415D5F7E}" type="datetimeFigureOut">
              <a:rPr lang="fr-FR"/>
              <a:pPr>
                <a:defRPr/>
              </a:pPr>
              <a:t>28/01/2013</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D530821A-3D1E-4E6A-B9B0-270A5B35D155}" type="slidenum">
              <a:rPr lang="fr-CA"/>
              <a:pPr>
                <a:defRPr/>
              </a:pPr>
              <a:t>‹#›</a:t>
            </a:fld>
            <a:endParaRPr lang="fr-CA"/>
          </a:p>
        </p:txBody>
      </p:sp>
    </p:spTree>
    <p:extLst>
      <p:ext uri="{BB962C8B-B14F-4D97-AF65-F5344CB8AC3E}">
        <p14:creationId xmlns:p14="http://schemas.microsoft.com/office/powerpoint/2010/main" val="1410118715"/>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e la date 3"/>
          <p:cNvSpPr>
            <a:spLocks noGrp="1"/>
          </p:cNvSpPr>
          <p:nvPr>
            <p:ph type="dt" sz="half" idx="10"/>
          </p:nvPr>
        </p:nvSpPr>
        <p:spPr/>
        <p:txBody>
          <a:bodyPr/>
          <a:lstStyle>
            <a:lvl1pPr>
              <a:defRPr/>
            </a:lvl1pPr>
          </a:lstStyle>
          <a:p>
            <a:pPr>
              <a:defRPr/>
            </a:pPr>
            <a:fld id="{08FB410F-3A7D-46CF-AA8E-7DC54DFE6DCC}" type="datetimeFigureOut">
              <a:rPr lang="fr-FR"/>
              <a:pPr>
                <a:defRPr/>
              </a:pPr>
              <a:t>28/01/2013</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9C0B3842-8156-472A-976C-8BA79B3CE13B}" type="slidenum">
              <a:rPr lang="fr-CA"/>
              <a:pPr>
                <a:defRPr/>
              </a:pPr>
              <a:t>‹#›</a:t>
            </a:fld>
            <a:endParaRPr lang="fr-CA"/>
          </a:p>
        </p:txBody>
      </p:sp>
    </p:spTree>
    <p:extLst>
      <p:ext uri="{BB962C8B-B14F-4D97-AF65-F5344CB8AC3E}">
        <p14:creationId xmlns:p14="http://schemas.microsoft.com/office/powerpoint/2010/main" val="1243420652"/>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7" name="Espace réservé de la date 3"/>
          <p:cNvSpPr>
            <a:spLocks noGrp="1"/>
          </p:cNvSpPr>
          <p:nvPr>
            <p:ph type="dt" sz="half" idx="10"/>
          </p:nvPr>
        </p:nvSpPr>
        <p:spPr/>
        <p:txBody>
          <a:bodyPr/>
          <a:lstStyle>
            <a:lvl1pPr>
              <a:defRPr/>
            </a:lvl1pPr>
          </a:lstStyle>
          <a:p>
            <a:pPr>
              <a:defRPr/>
            </a:pPr>
            <a:fld id="{B733F779-1A87-49BB-BF2E-93F7BBB133B9}" type="datetimeFigureOut">
              <a:rPr lang="fr-FR"/>
              <a:pPr>
                <a:defRPr/>
              </a:pPr>
              <a:t>28/01/2013</a:t>
            </a:fld>
            <a:endParaRPr lang="fr-CA"/>
          </a:p>
        </p:txBody>
      </p:sp>
      <p:sp>
        <p:nvSpPr>
          <p:cNvPr id="8" name="Espace réservé du pied de page 4"/>
          <p:cNvSpPr>
            <a:spLocks noGrp="1"/>
          </p:cNvSpPr>
          <p:nvPr>
            <p:ph type="ftr" sz="quarter" idx="11"/>
          </p:nvPr>
        </p:nvSpPr>
        <p:spPr/>
        <p:txBody>
          <a:bodyPr/>
          <a:lstStyle>
            <a:lvl1pPr>
              <a:defRPr/>
            </a:lvl1pPr>
          </a:lstStyle>
          <a:p>
            <a:pPr>
              <a:defRPr/>
            </a:pPr>
            <a:endParaRPr lang="fr-CA"/>
          </a:p>
        </p:txBody>
      </p:sp>
      <p:sp>
        <p:nvSpPr>
          <p:cNvPr id="9" name="Espace réservé du numéro de diapositive 5"/>
          <p:cNvSpPr>
            <a:spLocks noGrp="1"/>
          </p:cNvSpPr>
          <p:nvPr>
            <p:ph type="sldNum" sz="quarter" idx="12"/>
          </p:nvPr>
        </p:nvSpPr>
        <p:spPr/>
        <p:txBody>
          <a:bodyPr/>
          <a:lstStyle>
            <a:lvl1pPr>
              <a:defRPr/>
            </a:lvl1pPr>
          </a:lstStyle>
          <a:p>
            <a:pPr>
              <a:defRPr/>
            </a:pPr>
            <a:fld id="{0BDAD325-7A2A-45AF-B44A-A0321021412A}" type="slidenum">
              <a:rPr lang="fr-CA"/>
              <a:pPr>
                <a:defRPr/>
              </a:pPr>
              <a:t>‹#›</a:t>
            </a:fld>
            <a:endParaRPr lang="fr-CA"/>
          </a:p>
        </p:txBody>
      </p:sp>
    </p:spTree>
    <p:extLst>
      <p:ext uri="{BB962C8B-B14F-4D97-AF65-F5344CB8AC3E}">
        <p14:creationId xmlns:p14="http://schemas.microsoft.com/office/powerpoint/2010/main" val="612041633"/>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e la date 3"/>
          <p:cNvSpPr>
            <a:spLocks noGrp="1"/>
          </p:cNvSpPr>
          <p:nvPr>
            <p:ph type="dt" sz="half" idx="10"/>
          </p:nvPr>
        </p:nvSpPr>
        <p:spPr/>
        <p:txBody>
          <a:bodyPr/>
          <a:lstStyle>
            <a:lvl1pPr>
              <a:defRPr/>
            </a:lvl1pPr>
          </a:lstStyle>
          <a:p>
            <a:pPr>
              <a:defRPr/>
            </a:pPr>
            <a:fld id="{252E5CD0-8B7B-418B-B57E-8A156F73F2D3}" type="datetimeFigureOut">
              <a:rPr lang="fr-FR"/>
              <a:pPr>
                <a:defRPr/>
              </a:pPr>
              <a:t>28/01/2013</a:t>
            </a:fld>
            <a:endParaRPr lang="fr-CA"/>
          </a:p>
        </p:txBody>
      </p:sp>
      <p:sp>
        <p:nvSpPr>
          <p:cNvPr id="4" name="Espace réservé du pied de page 4"/>
          <p:cNvSpPr>
            <a:spLocks noGrp="1"/>
          </p:cNvSpPr>
          <p:nvPr>
            <p:ph type="ftr" sz="quarter" idx="11"/>
          </p:nvPr>
        </p:nvSpPr>
        <p:spPr/>
        <p:txBody>
          <a:bodyPr/>
          <a:lstStyle>
            <a:lvl1pPr>
              <a:defRPr/>
            </a:lvl1pPr>
          </a:lstStyle>
          <a:p>
            <a:pPr>
              <a:defRPr/>
            </a:pPr>
            <a:endParaRPr lang="fr-CA"/>
          </a:p>
        </p:txBody>
      </p:sp>
      <p:sp>
        <p:nvSpPr>
          <p:cNvPr id="5" name="Espace réservé du numéro de diapositive 5"/>
          <p:cNvSpPr>
            <a:spLocks noGrp="1"/>
          </p:cNvSpPr>
          <p:nvPr>
            <p:ph type="sldNum" sz="quarter" idx="12"/>
          </p:nvPr>
        </p:nvSpPr>
        <p:spPr/>
        <p:txBody>
          <a:bodyPr/>
          <a:lstStyle>
            <a:lvl1pPr>
              <a:defRPr/>
            </a:lvl1pPr>
          </a:lstStyle>
          <a:p>
            <a:pPr>
              <a:defRPr/>
            </a:pPr>
            <a:fld id="{AFA309BF-0996-4536-8949-2F9B5AB305C3}" type="slidenum">
              <a:rPr lang="fr-CA"/>
              <a:pPr>
                <a:defRPr/>
              </a:pPr>
              <a:t>‹#›</a:t>
            </a:fld>
            <a:endParaRPr lang="fr-CA"/>
          </a:p>
        </p:txBody>
      </p:sp>
    </p:spTree>
    <p:extLst>
      <p:ext uri="{BB962C8B-B14F-4D97-AF65-F5344CB8AC3E}">
        <p14:creationId xmlns:p14="http://schemas.microsoft.com/office/powerpoint/2010/main" val="532652386"/>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576746BE-B591-40A8-8CED-0FAB6E6798A1}" type="datetimeFigureOut">
              <a:rPr lang="fr-FR"/>
              <a:pPr>
                <a:defRPr/>
              </a:pPr>
              <a:t>28/01/2013</a:t>
            </a:fld>
            <a:endParaRPr lang="fr-CA"/>
          </a:p>
        </p:txBody>
      </p:sp>
      <p:sp>
        <p:nvSpPr>
          <p:cNvPr id="3" name="Espace réservé du pied de page 4"/>
          <p:cNvSpPr>
            <a:spLocks noGrp="1"/>
          </p:cNvSpPr>
          <p:nvPr>
            <p:ph type="ftr" sz="quarter" idx="11"/>
          </p:nvPr>
        </p:nvSpPr>
        <p:spPr/>
        <p:txBody>
          <a:bodyPr/>
          <a:lstStyle>
            <a:lvl1pPr>
              <a:defRPr/>
            </a:lvl1pPr>
          </a:lstStyle>
          <a:p>
            <a:pPr>
              <a:defRPr/>
            </a:pPr>
            <a:endParaRPr lang="fr-CA"/>
          </a:p>
        </p:txBody>
      </p:sp>
      <p:sp>
        <p:nvSpPr>
          <p:cNvPr id="4" name="Espace réservé du numéro de diapositive 5"/>
          <p:cNvSpPr>
            <a:spLocks noGrp="1"/>
          </p:cNvSpPr>
          <p:nvPr>
            <p:ph type="sldNum" sz="quarter" idx="12"/>
          </p:nvPr>
        </p:nvSpPr>
        <p:spPr/>
        <p:txBody>
          <a:bodyPr/>
          <a:lstStyle>
            <a:lvl1pPr>
              <a:defRPr/>
            </a:lvl1pPr>
          </a:lstStyle>
          <a:p>
            <a:pPr>
              <a:defRPr/>
            </a:pPr>
            <a:fld id="{4D47FF8D-8316-440E-9F17-E8566BB49473}" type="slidenum">
              <a:rPr lang="fr-CA"/>
              <a:pPr>
                <a:defRPr/>
              </a:pPr>
              <a:t>‹#›</a:t>
            </a:fld>
            <a:endParaRPr lang="fr-CA"/>
          </a:p>
        </p:txBody>
      </p:sp>
    </p:spTree>
    <p:extLst>
      <p:ext uri="{BB962C8B-B14F-4D97-AF65-F5344CB8AC3E}">
        <p14:creationId xmlns:p14="http://schemas.microsoft.com/office/powerpoint/2010/main" val="1400057234"/>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20A03F9C-6F86-411B-AEDA-B2261BBF29D6}" type="datetimeFigureOut">
              <a:rPr lang="fr-FR"/>
              <a:pPr>
                <a:defRPr/>
              </a:pPr>
              <a:t>28/01/2013</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0F6AED60-E34B-432A-B763-9DEA87BA8C2E}" type="slidenum">
              <a:rPr lang="fr-CA"/>
              <a:pPr>
                <a:defRPr/>
              </a:pPr>
              <a:t>‹#›</a:t>
            </a:fld>
            <a:endParaRPr lang="fr-CA"/>
          </a:p>
        </p:txBody>
      </p:sp>
    </p:spTree>
    <p:extLst>
      <p:ext uri="{BB962C8B-B14F-4D97-AF65-F5344CB8AC3E}">
        <p14:creationId xmlns:p14="http://schemas.microsoft.com/office/powerpoint/2010/main" val="3118520202"/>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A"/>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A"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08BBD3EA-AA55-4EAF-A47B-4DE221E54100}" type="datetimeFigureOut">
              <a:rPr lang="fr-FR"/>
              <a:pPr>
                <a:defRPr/>
              </a:pPr>
              <a:t>28/01/2013</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E29D5182-D5DA-45D8-ADEE-43B3FE35AC1D}" type="slidenum">
              <a:rPr lang="fr-CA"/>
              <a:pPr>
                <a:defRPr/>
              </a:pPr>
              <a:t>‹#›</a:t>
            </a:fld>
            <a:endParaRPr lang="fr-CA"/>
          </a:p>
        </p:txBody>
      </p:sp>
    </p:spTree>
    <p:extLst>
      <p:ext uri="{BB962C8B-B14F-4D97-AF65-F5344CB8AC3E}">
        <p14:creationId xmlns:p14="http://schemas.microsoft.com/office/powerpoint/2010/main" val="3702836689"/>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CA"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BB3FCEB-CC70-4350-B6F7-79B9D4C3A494}" type="datetimeFigureOut">
              <a:rPr lang="fr-FR"/>
              <a:pPr>
                <a:defRPr/>
              </a:pPr>
              <a:t>28/01/2013</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E0437A9-AC5B-42D1-A15C-42CE96EBD463}" type="slidenum">
              <a:rPr lang="fr-CA"/>
              <a:pPr>
                <a:defRPr/>
              </a:pPr>
              <a:t>‹#›</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randomBar dir="vert"/>
  </p:transition>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3.emf"/><Relationship Id="rId5" Type="http://schemas.openxmlformats.org/officeDocument/2006/relationships/oleObject" Target="../embeddings/oleObject1.bin"/><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4.emf"/><Relationship Id="rId5" Type="http://schemas.openxmlformats.org/officeDocument/2006/relationships/oleObject" Target="../embeddings/oleObject2.bin"/><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196752"/>
            <a:ext cx="7772400" cy="1470025"/>
          </a:xfrm>
        </p:spPr>
        <p:txBody>
          <a:bodyPr rtlCol="0">
            <a:normAutofit fontScale="90000"/>
          </a:bodyPr>
          <a:lstStyle/>
          <a:p>
            <a:pPr fontAlgn="auto">
              <a:spcAft>
                <a:spcPts val="0"/>
              </a:spcAft>
              <a:defRPr/>
            </a:pPr>
            <a:r>
              <a:rPr lang="id-ID" sz="3600" dirty="0" smtClean="0">
                <a:solidFill>
                  <a:schemeClr val="bg1">
                    <a:lumMod val="95000"/>
                  </a:schemeClr>
                </a:solidFill>
                <a:latin typeface="Georgia" pitchFamily="18" charset="0"/>
              </a:rPr>
              <a:t>SISTEM INFORMASI PERSEDIAAN BARANG DAGANG PADA </a:t>
            </a:r>
            <a:br>
              <a:rPr lang="id-ID" sz="3600" dirty="0" smtClean="0">
                <a:solidFill>
                  <a:schemeClr val="bg1">
                    <a:lumMod val="95000"/>
                  </a:schemeClr>
                </a:solidFill>
                <a:latin typeface="Georgia" pitchFamily="18" charset="0"/>
              </a:rPr>
            </a:br>
            <a:r>
              <a:rPr lang="id-ID" sz="3600" dirty="0" smtClean="0">
                <a:solidFill>
                  <a:schemeClr val="bg1">
                    <a:lumMod val="95000"/>
                  </a:schemeClr>
                </a:solidFill>
                <a:latin typeface="Georgia" pitchFamily="18" charset="0"/>
              </a:rPr>
              <a:t>CV MULTI TEKNIK</a:t>
            </a:r>
            <a:endParaRPr lang="fr-CA" sz="3600" dirty="0" smtClean="0">
              <a:solidFill>
                <a:schemeClr val="bg1">
                  <a:lumMod val="95000"/>
                </a:schemeClr>
              </a:solidFill>
              <a:latin typeface="Georgia" pitchFamily="18" charset="0"/>
            </a:endParaRPr>
          </a:p>
        </p:txBody>
      </p:sp>
      <p:sp>
        <p:nvSpPr>
          <p:cNvPr id="3" name="Sous-titre 2"/>
          <p:cNvSpPr>
            <a:spLocks noGrp="1"/>
          </p:cNvSpPr>
          <p:nvPr>
            <p:ph type="subTitle" idx="1"/>
          </p:nvPr>
        </p:nvSpPr>
        <p:spPr>
          <a:xfrm>
            <a:off x="1371600" y="2819400"/>
            <a:ext cx="6400800" cy="1752600"/>
          </a:xfrm>
        </p:spPr>
        <p:txBody>
          <a:bodyPr rtlCol="0">
            <a:normAutofit/>
          </a:bodyPr>
          <a:lstStyle/>
          <a:p>
            <a:pPr fontAlgn="auto">
              <a:spcAft>
                <a:spcPts val="0"/>
              </a:spcAft>
              <a:buFont typeface="Arial" pitchFamily="34" charset="0"/>
              <a:buNone/>
              <a:defRPr/>
            </a:pPr>
            <a:r>
              <a:rPr lang="id-ID" sz="2400" dirty="0" smtClean="0">
                <a:solidFill>
                  <a:schemeClr val="bg1">
                    <a:lumMod val="95000"/>
                  </a:schemeClr>
                </a:solidFill>
                <a:latin typeface="Georgia" pitchFamily="18" charset="0"/>
              </a:rPr>
              <a:t>OLEH</a:t>
            </a:r>
          </a:p>
          <a:p>
            <a:pPr fontAlgn="auto">
              <a:spcAft>
                <a:spcPts val="0"/>
              </a:spcAft>
              <a:buFont typeface="Arial" pitchFamily="34" charset="0"/>
              <a:buNone/>
              <a:defRPr/>
            </a:pPr>
            <a:r>
              <a:rPr lang="id-ID" sz="2400" dirty="0" smtClean="0">
                <a:solidFill>
                  <a:schemeClr val="bg1">
                    <a:lumMod val="95000"/>
                  </a:schemeClr>
                </a:solidFill>
                <a:latin typeface="Georgia" pitchFamily="18" charset="0"/>
              </a:rPr>
              <a:t>SRI MURYATI (10910800)</a:t>
            </a:r>
          </a:p>
          <a:p>
            <a:pPr fontAlgn="auto">
              <a:spcAft>
                <a:spcPts val="0"/>
              </a:spcAft>
              <a:buFont typeface="Arial" pitchFamily="34" charset="0"/>
              <a:buNone/>
              <a:defRPr/>
            </a:pPr>
            <a:endParaRPr lang="id-ID" sz="2400" dirty="0">
              <a:solidFill>
                <a:schemeClr val="bg1">
                  <a:lumMod val="95000"/>
                </a:schemeClr>
              </a:solidFill>
              <a:latin typeface="Georgia" pitchFamily="18" charset="0"/>
            </a:endParaRPr>
          </a:p>
          <a:p>
            <a:pPr fontAlgn="auto">
              <a:spcAft>
                <a:spcPts val="0"/>
              </a:spcAft>
              <a:buFont typeface="Arial" pitchFamily="34" charset="0"/>
              <a:buNone/>
              <a:defRPr/>
            </a:pPr>
            <a:endParaRPr lang="fr-CA" sz="2400" dirty="0" smtClean="0">
              <a:solidFill>
                <a:schemeClr val="bg1">
                  <a:lumMod val="95000"/>
                </a:schemeClr>
              </a:solidFill>
              <a:latin typeface="Georgia"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83236" y="4005064"/>
            <a:ext cx="1714500" cy="1714500"/>
          </a:xfrm>
          <a:prstGeom prst="rect">
            <a:avLst/>
          </a:prstGeom>
        </p:spPr>
      </p:pic>
    </p:spTree>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FLOWMAP PEMBUATAN LAPORAN </a:t>
            </a:r>
            <a:br>
              <a:rPr lang="id-ID" sz="2000" dirty="0" smtClean="0">
                <a:solidFill>
                  <a:schemeClr val="bg1"/>
                </a:solidFill>
                <a:latin typeface="Bradley Hand ITC" pitchFamily="66" charset="0"/>
              </a:rPr>
            </a:br>
            <a:r>
              <a:rPr lang="id-ID" sz="2000" dirty="0" smtClean="0">
                <a:solidFill>
                  <a:schemeClr val="bg1"/>
                </a:solidFill>
                <a:latin typeface="Bradley Hand ITC" pitchFamily="66" charset="0"/>
              </a:rPr>
              <a:t>YANG BERJALAN</a:t>
            </a:r>
            <a:endParaRPr lang="id-ID" sz="2000" dirty="0">
              <a:solidFill>
                <a:schemeClr val="bg1"/>
              </a:solidFill>
              <a:latin typeface="Bradley Hand ITC" pitchFamily="66" charset="0"/>
            </a:endParaRPr>
          </a:p>
        </p:txBody>
      </p:sp>
      <p:pic>
        <p:nvPicPr>
          <p:cNvPr id="20482"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583716" y="1600200"/>
            <a:ext cx="4508564" cy="4997152"/>
          </a:xfrm>
          <a:prstGeom prst="rect">
            <a:avLst/>
          </a:prstGeom>
          <a:solidFill>
            <a:schemeClr val="bg1"/>
          </a:solidFill>
          <a:ln>
            <a:noFill/>
          </a:ln>
          <a:effectLst/>
        </p:spPr>
      </p:pic>
    </p:spTree>
    <p:extLst>
      <p:ext uri="{BB962C8B-B14F-4D97-AF65-F5344CB8AC3E}">
        <p14:creationId xmlns:p14="http://schemas.microsoft.com/office/powerpoint/2010/main" val="11162064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fade">
                                      <p:cBhvr>
                                        <p:cTn id="7" dur="5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DIAGRAM KONTEKS YANG BERJALAN</a:t>
            </a:r>
            <a:endParaRPr lang="id-ID" sz="2000" dirty="0">
              <a:solidFill>
                <a:schemeClr val="bg1"/>
              </a:solidFill>
              <a:latin typeface="Bradley Hand ITC" pitchFamily="66" charset="0"/>
            </a:endParaRPr>
          </a:p>
        </p:txBody>
      </p:sp>
      <p:pic>
        <p:nvPicPr>
          <p:cNvPr id="21506"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252952" y="1772816"/>
            <a:ext cx="5631416" cy="3600400"/>
          </a:xfrm>
          <a:prstGeom prst="rect">
            <a:avLst/>
          </a:prstGeom>
          <a:solidFill>
            <a:schemeClr val="bg1"/>
          </a:solidFill>
          <a:ln>
            <a:noFill/>
          </a:ln>
          <a:effectLst/>
        </p:spPr>
      </p:pic>
    </p:spTree>
    <p:extLst>
      <p:ext uri="{BB962C8B-B14F-4D97-AF65-F5344CB8AC3E}">
        <p14:creationId xmlns:p14="http://schemas.microsoft.com/office/powerpoint/2010/main" val="20353858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1000"/>
                                        <p:tgtEl>
                                          <p:spTgt spid="21506"/>
                                        </p:tgtEl>
                                      </p:cBhvr>
                                    </p:animEffect>
                                    <p:anim calcmode="lin" valueType="num">
                                      <p:cBhvr>
                                        <p:cTn id="8" dur="1000" fill="hold"/>
                                        <p:tgtEl>
                                          <p:spTgt spid="21506"/>
                                        </p:tgtEl>
                                        <p:attrNameLst>
                                          <p:attrName>ppt_x</p:attrName>
                                        </p:attrNameLst>
                                      </p:cBhvr>
                                      <p:tavLst>
                                        <p:tav tm="0">
                                          <p:val>
                                            <p:strVal val="#ppt_x"/>
                                          </p:val>
                                        </p:tav>
                                        <p:tav tm="100000">
                                          <p:val>
                                            <p:strVal val="#ppt_x"/>
                                          </p:val>
                                        </p:tav>
                                      </p:tavLst>
                                    </p:anim>
                                    <p:anim calcmode="lin" valueType="num">
                                      <p:cBhvr>
                                        <p:cTn id="9" dur="1000" fill="hold"/>
                                        <p:tgtEl>
                                          <p:spTgt spid="2150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DFD YANG BERJALAN</a:t>
            </a:r>
            <a:endParaRPr lang="id-ID" sz="2000" dirty="0">
              <a:solidFill>
                <a:schemeClr val="bg1"/>
              </a:solidFill>
              <a:latin typeface="Bradley Hand ITC" pitchFamily="66" charset="0"/>
            </a:endParaRPr>
          </a:p>
        </p:txBody>
      </p:sp>
      <p:pic>
        <p:nvPicPr>
          <p:cNvPr id="22530"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379348" y="1268760"/>
            <a:ext cx="4928955" cy="5256584"/>
          </a:xfrm>
          <a:prstGeom prst="rect">
            <a:avLst/>
          </a:prstGeom>
          <a:solidFill>
            <a:schemeClr val="bg1"/>
          </a:solidFill>
          <a:ln>
            <a:noFill/>
          </a:ln>
          <a:effectLst/>
        </p:spPr>
      </p:pic>
    </p:spTree>
    <p:extLst>
      <p:ext uri="{BB962C8B-B14F-4D97-AF65-F5344CB8AC3E}">
        <p14:creationId xmlns:p14="http://schemas.microsoft.com/office/powerpoint/2010/main" val="22124234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FLOWMAP PEMESANAN BARANG YANG DIUSULKAN</a:t>
            </a:r>
            <a:endParaRPr lang="id-ID" sz="2000" dirty="0">
              <a:solidFill>
                <a:schemeClr val="bg1"/>
              </a:solidFill>
              <a:latin typeface="Bradley Hand ITC" pitchFamily="66" charset="0"/>
            </a:endParaRPr>
          </a:p>
        </p:txBody>
      </p:sp>
      <p:pic>
        <p:nvPicPr>
          <p:cNvPr id="23554"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1979713" y="1268760"/>
            <a:ext cx="4896544" cy="5400600"/>
          </a:xfrm>
          <a:prstGeom prst="rect">
            <a:avLst/>
          </a:prstGeom>
          <a:solidFill>
            <a:schemeClr val="bg1"/>
          </a:solidFill>
          <a:ln>
            <a:noFill/>
          </a:ln>
          <a:effectLst/>
        </p:spPr>
      </p:pic>
    </p:spTree>
    <p:extLst>
      <p:ext uri="{BB962C8B-B14F-4D97-AF65-F5344CB8AC3E}">
        <p14:creationId xmlns:p14="http://schemas.microsoft.com/office/powerpoint/2010/main" val="38251891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FLOWMAP PENDATAAN BARANG MASUK</a:t>
            </a:r>
            <a:br>
              <a:rPr lang="id-ID" sz="2000" dirty="0" smtClean="0">
                <a:solidFill>
                  <a:schemeClr val="bg1"/>
                </a:solidFill>
                <a:latin typeface="Bradley Hand ITC" pitchFamily="66" charset="0"/>
              </a:rPr>
            </a:br>
            <a:r>
              <a:rPr lang="id-ID" sz="2000" dirty="0" smtClean="0">
                <a:solidFill>
                  <a:schemeClr val="bg1"/>
                </a:solidFill>
                <a:latin typeface="Bradley Hand ITC" pitchFamily="66" charset="0"/>
              </a:rPr>
              <a:t> YANG DIUSULKAN</a:t>
            </a:r>
            <a:endParaRPr lang="id-ID" sz="2000" dirty="0">
              <a:solidFill>
                <a:schemeClr val="bg1"/>
              </a:solidFill>
              <a:latin typeface="Bradley Hand ITC" pitchFamily="66" charset="0"/>
            </a:endParaRPr>
          </a:p>
        </p:txBody>
      </p:sp>
      <p:pic>
        <p:nvPicPr>
          <p:cNvPr id="24578"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300430" y="1340768"/>
            <a:ext cx="4543139" cy="5256584"/>
          </a:xfrm>
          <a:prstGeom prst="rect">
            <a:avLst/>
          </a:prstGeom>
          <a:solidFill>
            <a:schemeClr val="bg1"/>
          </a:solidFill>
          <a:ln>
            <a:noFill/>
          </a:ln>
          <a:effectLst/>
        </p:spPr>
      </p:pic>
    </p:spTree>
    <p:extLst>
      <p:ext uri="{BB962C8B-B14F-4D97-AF65-F5344CB8AC3E}">
        <p14:creationId xmlns:p14="http://schemas.microsoft.com/office/powerpoint/2010/main" val="28596009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FLOWMAP PENDATAAN BARANG KELUAR</a:t>
            </a:r>
            <a:br>
              <a:rPr lang="id-ID" sz="2000" dirty="0" smtClean="0">
                <a:solidFill>
                  <a:schemeClr val="bg1"/>
                </a:solidFill>
                <a:latin typeface="Bradley Hand ITC" pitchFamily="66" charset="0"/>
              </a:rPr>
            </a:br>
            <a:r>
              <a:rPr lang="id-ID" sz="2000" dirty="0" smtClean="0">
                <a:solidFill>
                  <a:schemeClr val="bg1"/>
                </a:solidFill>
                <a:latin typeface="Bradley Hand ITC" pitchFamily="66" charset="0"/>
              </a:rPr>
              <a:t> YANG DIUSULKAN</a:t>
            </a:r>
            <a:endParaRPr lang="id-ID" sz="2000" dirty="0">
              <a:solidFill>
                <a:schemeClr val="bg1"/>
              </a:solidFill>
              <a:latin typeface="Bradley Hand ITC" pitchFamily="66" charset="0"/>
            </a:endParaRPr>
          </a:p>
        </p:txBody>
      </p:sp>
      <p:pic>
        <p:nvPicPr>
          <p:cNvPr id="25602"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269926" y="1196752"/>
            <a:ext cx="5326409" cy="5328592"/>
          </a:xfrm>
          <a:prstGeom prst="rect">
            <a:avLst/>
          </a:prstGeom>
          <a:solidFill>
            <a:schemeClr val="bg1"/>
          </a:solidFill>
          <a:ln>
            <a:noFill/>
          </a:ln>
          <a:effectLst/>
        </p:spPr>
      </p:pic>
    </p:spTree>
    <p:extLst>
      <p:ext uri="{BB962C8B-B14F-4D97-AF65-F5344CB8AC3E}">
        <p14:creationId xmlns:p14="http://schemas.microsoft.com/office/powerpoint/2010/main" val="31470228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DIAGRAM KONTEKS YANG DIUSULKAN</a:t>
            </a:r>
            <a:endParaRPr lang="id-ID" sz="2000" dirty="0">
              <a:solidFill>
                <a:schemeClr val="bg1"/>
              </a:solidFill>
              <a:latin typeface="Bradley Hand ITC" pitchFamily="66" charset="0"/>
            </a:endParaRPr>
          </a:p>
        </p:txBody>
      </p:sp>
      <p:sp>
        <p:nvSpPr>
          <p:cNvPr id="2" name="Content Placeholder 1"/>
          <p:cNvSpPr>
            <a:spLocks noGrp="1"/>
          </p:cNvSpPr>
          <p:nvPr>
            <p:ph idx="1"/>
          </p:nvPr>
        </p:nvSpPr>
        <p:spPr/>
        <p:txBody>
          <a:bodyPr/>
          <a:lstStyle/>
          <a:p>
            <a:endParaRPr lang="id-ID" dirty="0"/>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graphicFrame>
        <p:nvGraphicFramePr>
          <p:cNvPr id="5" name="Object 4"/>
          <p:cNvGraphicFramePr>
            <a:graphicFrameLocks noChangeAspect="1"/>
          </p:cNvGraphicFramePr>
          <p:nvPr>
            <p:extLst>
              <p:ext uri="{D42A27DB-BD31-4B8C-83A1-F6EECF244321}">
                <p14:modId xmlns:p14="http://schemas.microsoft.com/office/powerpoint/2010/main" val="1048998135"/>
              </p:ext>
            </p:extLst>
          </p:nvPr>
        </p:nvGraphicFramePr>
        <p:xfrm>
          <a:off x="2195736" y="2636912"/>
          <a:ext cx="5038725" cy="2924919"/>
        </p:xfrm>
        <a:graphic>
          <a:graphicData uri="http://schemas.openxmlformats.org/presentationml/2006/ole">
            <mc:AlternateContent xmlns:mc="http://schemas.openxmlformats.org/markup-compatibility/2006">
              <mc:Choice xmlns:v="urn:schemas-microsoft-com:vml" Requires="v">
                <p:oleObj spid="_x0000_s26628" name="Visio" r:id="rId5" imgW="5864028" imgH="1892030" progId="Visio.Drawing.11">
                  <p:embed/>
                </p:oleObj>
              </mc:Choice>
              <mc:Fallback>
                <p:oleObj name="Visio" r:id="rId5" imgW="5864028" imgH="1892030" progId="Visio.Drawing.11">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5736" y="2636912"/>
                        <a:ext cx="5038725" cy="2924919"/>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27376850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DFD YANG DIUSULKAN</a:t>
            </a:r>
            <a:endParaRPr lang="id-ID" sz="2000" dirty="0">
              <a:solidFill>
                <a:schemeClr val="bg1"/>
              </a:solidFill>
              <a:latin typeface="Bradley Hand ITC" pitchFamily="66"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sp>
        <p:nvSpPr>
          <p:cNvPr id="6" name="Content Placeholder 5"/>
          <p:cNvSpPr>
            <a:spLocks noGrp="1"/>
          </p:cNvSpPr>
          <p:nvPr>
            <p:ph idx="1"/>
          </p:nvPr>
        </p:nvSpPr>
        <p:spPr/>
        <p:txBody>
          <a:bodyPr/>
          <a:lstStyle/>
          <a:p>
            <a:endParaRPr lang="id-ID" dirty="0"/>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graphicFrame>
        <p:nvGraphicFramePr>
          <p:cNvPr id="8" name="Object 7"/>
          <p:cNvGraphicFramePr>
            <a:graphicFrameLocks noChangeAspect="1"/>
          </p:cNvGraphicFramePr>
          <p:nvPr>
            <p:extLst>
              <p:ext uri="{D42A27DB-BD31-4B8C-83A1-F6EECF244321}">
                <p14:modId xmlns:p14="http://schemas.microsoft.com/office/powerpoint/2010/main" val="1984843110"/>
              </p:ext>
            </p:extLst>
          </p:nvPr>
        </p:nvGraphicFramePr>
        <p:xfrm>
          <a:off x="2555776" y="1196752"/>
          <a:ext cx="5038725" cy="5400600"/>
        </p:xfrm>
        <a:graphic>
          <a:graphicData uri="http://schemas.openxmlformats.org/presentationml/2006/ole">
            <mc:AlternateContent xmlns:mc="http://schemas.openxmlformats.org/markup-compatibility/2006">
              <mc:Choice xmlns:v="urn:schemas-microsoft-com:vml" Requires="v">
                <p:oleObj spid="_x0000_s43014" name="Visio" r:id="rId5" imgW="6195262" imgH="5052709" progId="Visio.Drawing.11">
                  <p:embed/>
                </p:oleObj>
              </mc:Choice>
              <mc:Fallback>
                <p:oleObj name="Visio" r:id="rId5" imgW="6195262" imgH="5052709" progId="Visio.Drawing.11">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776" y="1196752"/>
                        <a:ext cx="5038725" cy="5400600"/>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17243960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KESIMPULAN</a:t>
            </a:r>
            <a:endParaRPr lang="id-ID" sz="2000" dirty="0">
              <a:solidFill>
                <a:schemeClr val="bg1"/>
              </a:solidFill>
              <a:latin typeface="Bradley Hand ITC" pitchFamily="66"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sp>
        <p:nvSpPr>
          <p:cNvPr id="6" name="Content Placeholder 5"/>
          <p:cNvSpPr>
            <a:spLocks noGrp="1"/>
          </p:cNvSpPr>
          <p:nvPr>
            <p:ph idx="1"/>
          </p:nvPr>
        </p:nvSpPr>
        <p:spPr/>
        <p:txBody>
          <a:bodyPr/>
          <a:lstStyle/>
          <a:p>
            <a:pPr lvl="0"/>
            <a:r>
              <a:rPr lang="id-ID" sz="2400" dirty="0">
                <a:solidFill>
                  <a:schemeClr val="bg1"/>
                </a:solidFill>
                <a:latin typeface="Aharoni" pitchFamily="2" charset="-79"/>
                <a:cs typeface="Aharoni" pitchFamily="2" charset="-79"/>
              </a:rPr>
              <a:t>Dengan adanya aplikasi ini,CV Multi Teknik dapat melihat persediaan barang tanpa jangka waktu tertentu dan dapat lebih teratur dalam proses transaksi persediaan barang.</a:t>
            </a:r>
          </a:p>
          <a:p>
            <a:pPr lvl="0"/>
            <a:r>
              <a:rPr lang="id-ID" sz="2400" dirty="0">
                <a:solidFill>
                  <a:schemeClr val="bg1"/>
                </a:solidFill>
                <a:latin typeface="Aharoni" pitchFamily="2" charset="-79"/>
                <a:cs typeface="Aharoni" pitchFamily="2" charset="-79"/>
              </a:rPr>
              <a:t>Dengan adanya aplikasi ini, perusahaan dapat meminimalkan penggunaan kertas yaitu kartu stok persediaan dan dalam penyimpanan data lebih terjamin.</a:t>
            </a:r>
          </a:p>
          <a:p>
            <a:pPr lvl="0"/>
            <a:r>
              <a:rPr lang="id-ID" sz="2400" dirty="0">
                <a:solidFill>
                  <a:schemeClr val="bg1"/>
                </a:solidFill>
                <a:latin typeface="Aharoni" pitchFamily="2" charset="-79"/>
                <a:cs typeface="Aharoni" pitchFamily="2" charset="-79"/>
              </a:rPr>
              <a:t>Dengan adanya aplikasi ini, selain mendapatkan informasi mengenai pemasukan dan pengeluaran barang tetapi juga mendapatkan informasi, data stok barang, data supplier dengan waktu yang tidak ditentukan.</a:t>
            </a:r>
          </a:p>
          <a:p>
            <a:endParaRPr lang="id-ID" sz="2400" dirty="0">
              <a:solidFill>
                <a:schemeClr val="bg1"/>
              </a:solidFill>
              <a:latin typeface="Aharoni" pitchFamily="2" charset="-79"/>
              <a:cs typeface="Aharoni" pitchFamily="2" charset="-79"/>
            </a:endParaRPr>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spTree>
    <p:extLst>
      <p:ext uri="{BB962C8B-B14F-4D97-AF65-F5344CB8AC3E}">
        <p14:creationId xmlns:p14="http://schemas.microsoft.com/office/powerpoint/2010/main" val="26796669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251520" y="188640"/>
            <a:ext cx="6131024" cy="1728192"/>
          </a:xfrm>
        </p:spPr>
        <p:txBody>
          <a:bodyPr/>
          <a:lstStyle/>
          <a:p>
            <a:r>
              <a:rPr lang="id-ID" sz="2800" dirty="0" smtClean="0">
                <a:solidFill>
                  <a:schemeClr val="bg1"/>
                </a:solidFill>
                <a:latin typeface="Arial Rounded MT Bold" pitchFamily="34" charset="0"/>
              </a:rPr>
              <a:t>SARAN </a:t>
            </a:r>
            <a:r>
              <a:rPr lang="id-ID" sz="2000" dirty="0" smtClean="0">
                <a:solidFill>
                  <a:schemeClr val="bg1"/>
                </a:solidFill>
                <a:latin typeface="Arial Rounded MT Bold" pitchFamily="34" charset="0"/>
              </a:rPr>
              <a:t/>
            </a:r>
            <a:br>
              <a:rPr lang="id-ID" sz="2000" dirty="0" smtClean="0">
                <a:solidFill>
                  <a:schemeClr val="bg1"/>
                </a:solidFill>
                <a:latin typeface="Arial Rounded MT Bold" pitchFamily="34" charset="0"/>
              </a:rPr>
            </a:br>
            <a:endParaRPr lang="id-ID" sz="1800" dirty="0">
              <a:solidFill>
                <a:schemeClr val="bg1"/>
              </a:solidFill>
              <a:latin typeface="Aharoni" pitchFamily="2" charset="-79"/>
              <a:cs typeface="Aharoni" pitchFamily="2" charset="-79"/>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sp>
        <p:nvSpPr>
          <p:cNvPr id="6" name="Content Placeholder 5"/>
          <p:cNvSpPr>
            <a:spLocks noGrp="1"/>
          </p:cNvSpPr>
          <p:nvPr>
            <p:ph idx="1"/>
          </p:nvPr>
        </p:nvSpPr>
        <p:spPr>
          <a:xfrm>
            <a:off x="457200" y="1340768"/>
            <a:ext cx="8229600" cy="4785395"/>
          </a:xfrm>
        </p:spPr>
        <p:txBody>
          <a:bodyPr/>
          <a:lstStyle/>
          <a:p>
            <a:pPr lvl="0"/>
            <a:r>
              <a:rPr lang="id-ID" sz="1800" dirty="0">
                <a:solidFill>
                  <a:schemeClr val="bg1"/>
                </a:solidFill>
                <a:latin typeface="Arial Rounded MT Bold" pitchFamily="34" charset="0"/>
              </a:rPr>
              <a:t>Petugas khusus yang diberi tanggung jawab menangani aplikasi ini, sebaiknya terlebih dahulu diberikan petunjuk dan pelatihan pengoperasian agar nantinya aplikasi ini dapat beroperasi secara maksimal dan optimal.</a:t>
            </a:r>
          </a:p>
          <a:p>
            <a:pPr lvl="0"/>
            <a:r>
              <a:rPr lang="id-ID" sz="1800" dirty="0">
                <a:solidFill>
                  <a:schemeClr val="bg1"/>
                </a:solidFill>
                <a:latin typeface="Arial Rounded MT Bold" pitchFamily="34" charset="0"/>
              </a:rPr>
              <a:t>Agar aplikasi ini beroperasi secara maksimal dan optimal, maka diperlukan pengembangan sistem persediaan barang selanjutnya, agar dapat berjalan sesuai dengan kebutuhan yang diharapkan.</a:t>
            </a:r>
          </a:p>
          <a:p>
            <a:pPr lvl="0"/>
            <a:r>
              <a:rPr lang="id-ID" sz="1800" dirty="0">
                <a:solidFill>
                  <a:schemeClr val="bg1"/>
                </a:solidFill>
                <a:latin typeface="Arial Rounded MT Bold" pitchFamily="34" charset="0"/>
              </a:rPr>
              <a:t>Setelah sistem dapat diterapkan dan dilaksanakan dengan baik, maka perlu dianalisa kembali sehingga tidak menutup kemungkinan untuk dilakukan suatu pengembangan sistem yang baru dan lebih baik.</a:t>
            </a:r>
          </a:p>
          <a:p>
            <a:pPr lvl="0"/>
            <a:r>
              <a:rPr lang="id-ID" sz="1800" dirty="0">
                <a:solidFill>
                  <a:schemeClr val="bg1"/>
                </a:solidFill>
                <a:latin typeface="Arial Rounded MT Bold" pitchFamily="34" charset="0"/>
              </a:rPr>
              <a:t>Suatu program akan berjalan dengan baik dan lancar apabila dipelihara dan dikontrol dengan sebaik-baiknya.</a:t>
            </a:r>
          </a:p>
          <a:p>
            <a:pPr marL="0" indent="0">
              <a:buNone/>
            </a:pPr>
            <a:endParaRPr lang="id-ID" sz="1800" dirty="0">
              <a:solidFill>
                <a:schemeClr val="bg1"/>
              </a:solidFill>
              <a:latin typeface="Arial Rounded MT Bold" pitchFamily="34" charset="0"/>
              <a:cs typeface="Aharoni" pitchFamily="2" charset="-79"/>
            </a:endParaRPr>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spTree>
    <p:extLst>
      <p:ext uri="{BB962C8B-B14F-4D97-AF65-F5344CB8AC3E}">
        <p14:creationId xmlns:p14="http://schemas.microsoft.com/office/powerpoint/2010/main" val="17138482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2938" y="1600200"/>
            <a:ext cx="8043862" cy="4853135"/>
          </a:xfrm>
        </p:spPr>
        <p:txBody>
          <a:bodyPr rtlCol="0">
            <a:noAutofit/>
          </a:bodyPr>
          <a:lstStyle/>
          <a:p>
            <a:pPr marL="0" indent="0" algn="just">
              <a:buNone/>
            </a:pPr>
            <a:r>
              <a:rPr lang="id-ID" sz="1800" dirty="0">
                <a:solidFill>
                  <a:schemeClr val="bg1"/>
                </a:solidFill>
                <a:latin typeface="Andalus" pitchFamily="18" charset="-78"/>
                <a:cs typeface="Andalus" pitchFamily="18" charset="-78"/>
              </a:rPr>
              <a:t>CV.  Multi Teknik merupakan sebuah perusahaan yang bergerak dalam bidang penjualan dan pembelian barang khususnya mesin diesel dan sparepart yang digunakan untuk kegiatan penambangan pasir timah di Propinsi Bangka Belitung. Karena semakin menjamurnya kegiatan penambangan pasir timah, perusahaan tersebut berusaha memenuhi kebutuhan peralatan penambangan, sehingga terjadi penumpukan persediaan barang di gudang. Banyaknya barang yang ada digudang dan perlu ditangani maka diperlukan suatu alat bantu sehingga semua masalah yang berhubungan dengan barang khususnya persediaan diatasi dengan baik. </a:t>
            </a:r>
          </a:p>
          <a:p>
            <a:pPr marL="0" indent="0" algn="just">
              <a:buNone/>
            </a:pPr>
            <a:r>
              <a:rPr lang="id-ID" sz="1800" dirty="0">
                <a:solidFill>
                  <a:schemeClr val="bg1"/>
                </a:solidFill>
                <a:latin typeface="Andalus" pitchFamily="18" charset="-78"/>
                <a:cs typeface="Andalus" pitchFamily="18" charset="-78"/>
              </a:rPr>
              <a:t>Sistem yang ada pada CV Multi Teknik saat ini masih manual untuk proses penyimpanan dan pengolahan data. Kesulitan menghitung stok barang yang ada di gudang karena hanya mengandalkan alat tulis kantor dan kalkulator akan memakan waktu dalam menentukan daftar barang yang akan dipesan. Kesulitan lain yang timbul ketika membuat dokumen atau laporan transaksi yang saat ini masih tersimpan dalam bentuk lembaran kertas atau arsip sehingga keamanan dan keutuhan data tidak terjamin, serta waktu pencarian data  memerlukan waktu cukup lama. </a:t>
            </a:r>
          </a:p>
          <a:p>
            <a:pPr marL="0" indent="0" algn="just" fontAlgn="auto">
              <a:spcAft>
                <a:spcPts val="0"/>
              </a:spcAft>
              <a:buNone/>
              <a:defRPr/>
            </a:pPr>
            <a:endParaRPr lang="fr-CA" sz="1800" dirty="0" smtClean="0">
              <a:solidFill>
                <a:schemeClr val="bg1"/>
              </a:solidFill>
              <a:latin typeface="Andalus" pitchFamily="18" charset="-78"/>
              <a:cs typeface="Andalus" pitchFamily="18" charset="-78"/>
            </a:endParaRPr>
          </a:p>
        </p:txBody>
      </p:sp>
      <p:sp>
        <p:nvSpPr>
          <p:cNvPr id="4" name="Title 3"/>
          <p:cNvSpPr>
            <a:spLocks noGrp="1"/>
          </p:cNvSpPr>
          <p:nvPr>
            <p:ph type="title"/>
          </p:nvPr>
        </p:nvSpPr>
        <p:spPr>
          <a:xfrm>
            <a:off x="457200" y="274638"/>
            <a:ext cx="6131024" cy="1143000"/>
          </a:xfrm>
        </p:spPr>
        <p:txBody>
          <a:bodyPr/>
          <a:lstStyle/>
          <a:p>
            <a:r>
              <a:rPr lang="id-ID" dirty="0" smtClean="0">
                <a:solidFill>
                  <a:schemeClr val="bg1"/>
                </a:solidFill>
                <a:latin typeface="Bradley Hand ITC" pitchFamily="66" charset="0"/>
              </a:rPr>
              <a:t>LATAR BELAKANG</a:t>
            </a:r>
            <a:endParaRPr lang="id-ID" dirty="0">
              <a:solidFill>
                <a:schemeClr val="bg1"/>
              </a:solidFill>
              <a:latin typeface="Bradley Hand ITC" pitchFamily="66" charset="0"/>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sp>
        <p:nvSpPr>
          <p:cNvPr id="6" name="Content Placeholder 5"/>
          <p:cNvSpPr>
            <a:spLocks noGrp="1"/>
          </p:cNvSpPr>
          <p:nvPr>
            <p:ph idx="1"/>
          </p:nvPr>
        </p:nvSpPr>
        <p:spPr>
          <a:xfrm>
            <a:off x="457200" y="1340768"/>
            <a:ext cx="8229600" cy="4785395"/>
          </a:xfrm>
        </p:spPr>
        <p:txBody>
          <a:bodyPr/>
          <a:lstStyle/>
          <a:p>
            <a:pPr marL="0" indent="0" algn="ctr">
              <a:buNone/>
            </a:pPr>
            <a:endParaRPr lang="id-ID" sz="4400" dirty="0">
              <a:solidFill>
                <a:schemeClr val="bg1"/>
              </a:solidFill>
              <a:latin typeface="Algerian" pitchFamily="82" charset="0"/>
              <a:cs typeface="Aharoni" pitchFamily="2" charset="-79"/>
            </a:endParaRPr>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d-ID"/>
          </a:p>
        </p:txBody>
      </p:sp>
      <p:sp>
        <p:nvSpPr>
          <p:cNvPr id="2" name="Title 1"/>
          <p:cNvSpPr>
            <a:spLocks noGrp="1"/>
          </p:cNvSpPr>
          <p:nvPr>
            <p:ph type="title"/>
          </p:nvPr>
        </p:nvSpPr>
        <p:spPr>
          <a:xfrm>
            <a:off x="683568" y="2636912"/>
            <a:ext cx="8229600" cy="1143000"/>
          </a:xfrm>
        </p:spPr>
        <p:txBody>
          <a:bodyPr/>
          <a:lstStyle/>
          <a:p>
            <a:r>
              <a:rPr lang="id-ID" dirty="0">
                <a:solidFill>
                  <a:schemeClr val="bg1"/>
                </a:solidFill>
                <a:latin typeface="Algerian" pitchFamily="82" charset="0"/>
                <a:cs typeface="Aharoni" pitchFamily="2" charset="-79"/>
              </a:rPr>
              <a:t>TERIMAKASIH</a:t>
            </a:r>
            <a:br>
              <a:rPr lang="id-ID" dirty="0">
                <a:solidFill>
                  <a:schemeClr val="bg1"/>
                </a:solidFill>
                <a:latin typeface="Algerian" pitchFamily="82" charset="0"/>
                <a:cs typeface="Aharoni" pitchFamily="2" charset="-79"/>
              </a:rPr>
            </a:br>
            <a:endParaRPr lang="id-ID" dirty="0"/>
          </a:p>
        </p:txBody>
      </p:sp>
    </p:spTree>
    <p:extLst>
      <p:ext uri="{BB962C8B-B14F-4D97-AF65-F5344CB8AC3E}">
        <p14:creationId xmlns:p14="http://schemas.microsoft.com/office/powerpoint/2010/main" val="97624450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419056" cy="1143000"/>
          </a:xfrm>
        </p:spPr>
        <p:txBody>
          <a:bodyPr/>
          <a:lstStyle/>
          <a:p>
            <a:r>
              <a:rPr lang="id-ID" dirty="0" smtClean="0">
                <a:solidFill>
                  <a:schemeClr val="bg1"/>
                </a:solidFill>
                <a:latin typeface="Bradley Hand ITC" pitchFamily="66" charset="0"/>
              </a:rPr>
              <a:t>IDENTIFIKASI MASALAH</a:t>
            </a:r>
            <a:endParaRPr lang="id-ID" dirty="0">
              <a:solidFill>
                <a:schemeClr val="bg1"/>
              </a:solidFill>
              <a:latin typeface="Bradley Hand ITC" pitchFamily="66" charset="0"/>
            </a:endParaRPr>
          </a:p>
        </p:txBody>
      </p:sp>
      <p:sp>
        <p:nvSpPr>
          <p:cNvPr id="2" name="Content Placeholder 1"/>
          <p:cNvSpPr>
            <a:spLocks noGrp="1"/>
          </p:cNvSpPr>
          <p:nvPr>
            <p:ph idx="1"/>
          </p:nvPr>
        </p:nvSpPr>
        <p:spPr/>
        <p:txBody>
          <a:bodyPr/>
          <a:lstStyle/>
          <a:p>
            <a:pPr marL="0" indent="0">
              <a:buNone/>
            </a:pPr>
            <a:r>
              <a:rPr lang="id-ID" sz="2000" dirty="0">
                <a:solidFill>
                  <a:schemeClr val="bg1"/>
                </a:solidFill>
                <a:latin typeface="Arial Rounded MT Bold" pitchFamily="34" charset="0"/>
              </a:rPr>
              <a:t>Berdasarkan uraian permasalahan pada latar belakang masalah, maka yang menjadi permasalahan pada persediaan barang di CV Multi Teknik adalah :</a:t>
            </a:r>
          </a:p>
          <a:p>
            <a:pPr lvl="0"/>
            <a:r>
              <a:rPr lang="id-ID" sz="2000" dirty="0">
                <a:solidFill>
                  <a:schemeClr val="bg1"/>
                </a:solidFill>
                <a:latin typeface="Arial Rounded MT Bold" pitchFamily="34" charset="0"/>
              </a:rPr>
              <a:t>Proses penyimpanan dan pengolahan data barang di CV. Multi Teknik masih manual, sehingga pengolahan data belum efektif dan efisien.</a:t>
            </a:r>
          </a:p>
          <a:p>
            <a:pPr lvl="0"/>
            <a:r>
              <a:rPr lang="id-ID" sz="2000" dirty="0">
                <a:solidFill>
                  <a:schemeClr val="bg1"/>
                </a:solidFill>
                <a:latin typeface="Arial Rounded MT Bold" pitchFamily="34" charset="0"/>
              </a:rPr>
              <a:t>Proses menghitung stok barang yang ada di gudang karena hanya mengandalkan alat tulis kantor dan kalkulator akan memakan waktu dalam menentukan daftar barang yang akan dipesan</a:t>
            </a:r>
          </a:p>
          <a:p>
            <a:pPr lvl="0"/>
            <a:r>
              <a:rPr lang="id-ID" sz="2000" dirty="0">
                <a:solidFill>
                  <a:schemeClr val="bg1"/>
                </a:solidFill>
                <a:latin typeface="Arial Rounded MT Bold" pitchFamily="34" charset="0"/>
              </a:rPr>
              <a:t>Proses pembuatan laporan transaksi dan pencarian data memerlukan waktu yang cukup lama karena data masih berbentuk arsip/dokumen.</a:t>
            </a:r>
          </a:p>
          <a:p>
            <a:endParaRPr lang="id-ID" sz="2000" dirty="0">
              <a:solidFill>
                <a:schemeClr val="bg1"/>
              </a:solidFill>
              <a:latin typeface="Arial Rounded MT Bold" pitchFamily="34" charset="0"/>
            </a:endParaRPr>
          </a:p>
        </p:txBody>
      </p:sp>
    </p:spTree>
    <p:extLst>
      <p:ext uri="{BB962C8B-B14F-4D97-AF65-F5344CB8AC3E}">
        <p14:creationId xmlns:p14="http://schemas.microsoft.com/office/powerpoint/2010/main" val="127135145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419056" cy="1143000"/>
          </a:xfrm>
        </p:spPr>
        <p:txBody>
          <a:bodyPr/>
          <a:lstStyle/>
          <a:p>
            <a:r>
              <a:rPr lang="id-ID" dirty="0" smtClean="0">
                <a:solidFill>
                  <a:schemeClr val="bg1"/>
                </a:solidFill>
                <a:latin typeface="Bradley Hand ITC" pitchFamily="66" charset="0"/>
              </a:rPr>
              <a:t>RUMUSAN MASALAH</a:t>
            </a:r>
            <a:endParaRPr lang="id-ID" dirty="0">
              <a:solidFill>
                <a:schemeClr val="bg1"/>
              </a:solidFill>
              <a:latin typeface="Bradley Hand ITC" pitchFamily="66" charset="0"/>
            </a:endParaRPr>
          </a:p>
        </p:txBody>
      </p:sp>
      <p:sp>
        <p:nvSpPr>
          <p:cNvPr id="2" name="Content Placeholder 1"/>
          <p:cNvSpPr>
            <a:spLocks noGrp="1"/>
          </p:cNvSpPr>
          <p:nvPr>
            <p:ph idx="1"/>
          </p:nvPr>
        </p:nvSpPr>
        <p:spPr/>
        <p:txBody>
          <a:bodyPr/>
          <a:lstStyle/>
          <a:p>
            <a:pPr lvl="0"/>
            <a:r>
              <a:rPr lang="id-ID" sz="2800" dirty="0">
                <a:solidFill>
                  <a:schemeClr val="bg1"/>
                </a:solidFill>
                <a:latin typeface="Aharoni" pitchFamily="2" charset="-79"/>
                <a:cs typeface="Aharoni" pitchFamily="2" charset="-79"/>
              </a:rPr>
              <a:t>Bagaimana sistem yang sedang berjalan pada CV Multi Teknik</a:t>
            </a:r>
          </a:p>
          <a:p>
            <a:pPr lvl="0"/>
            <a:r>
              <a:rPr lang="id-ID" sz="2800" dirty="0">
                <a:solidFill>
                  <a:schemeClr val="bg1"/>
                </a:solidFill>
                <a:latin typeface="Aharoni" pitchFamily="2" charset="-79"/>
                <a:cs typeface="Aharoni" pitchFamily="2" charset="-79"/>
              </a:rPr>
              <a:t>Bagaimana perancangan sistem informasi persediaan barang pada CV Multi Teknik</a:t>
            </a:r>
          </a:p>
          <a:p>
            <a:r>
              <a:rPr lang="da-DK" sz="2800" dirty="0">
                <a:solidFill>
                  <a:schemeClr val="bg1"/>
                </a:solidFill>
                <a:latin typeface="Aharoni" pitchFamily="2" charset="-79"/>
                <a:cs typeface="Aharoni" pitchFamily="2" charset="-79"/>
              </a:rPr>
              <a:t>Bagaimana implementasi sistem informasi</a:t>
            </a:r>
            <a:r>
              <a:rPr lang="id-ID" sz="2800" dirty="0">
                <a:solidFill>
                  <a:schemeClr val="bg1"/>
                </a:solidFill>
                <a:latin typeface="Aharoni" pitchFamily="2" charset="-79"/>
                <a:cs typeface="Aharoni" pitchFamily="2" charset="-79"/>
              </a:rPr>
              <a:t> persediaan barang pada CV Multi Teknik </a:t>
            </a:r>
            <a:r>
              <a:rPr lang="da-DK" sz="2800" dirty="0">
                <a:solidFill>
                  <a:schemeClr val="bg1"/>
                </a:solidFill>
                <a:latin typeface="Aharoni" pitchFamily="2" charset="-79"/>
                <a:cs typeface="Aharoni" pitchFamily="2" charset="-79"/>
              </a:rPr>
              <a:t>akan berfungsi </a:t>
            </a:r>
            <a:r>
              <a:rPr lang="id-ID" sz="2800" dirty="0">
                <a:solidFill>
                  <a:schemeClr val="bg1"/>
                </a:solidFill>
                <a:latin typeface="Aharoni" pitchFamily="2" charset="-79"/>
                <a:cs typeface="Aharoni" pitchFamily="2" charset="-79"/>
              </a:rPr>
              <a:t>secara efektif dan efisien</a:t>
            </a:r>
            <a:endParaRPr lang="id-ID" sz="2800" dirty="0">
              <a:solidFill>
                <a:schemeClr val="bg1"/>
              </a:solidFill>
              <a:latin typeface="Aharoni" pitchFamily="2" charset="-79"/>
              <a:cs typeface="Aharoni" pitchFamily="2" charset="-79"/>
            </a:endParaRPr>
          </a:p>
        </p:txBody>
      </p:sp>
    </p:spTree>
    <p:extLst>
      <p:ext uri="{BB962C8B-B14F-4D97-AF65-F5344CB8AC3E}">
        <p14:creationId xmlns:p14="http://schemas.microsoft.com/office/powerpoint/2010/main" val="1731755135"/>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2938" y="1600200"/>
            <a:ext cx="8043862" cy="4853135"/>
          </a:xfrm>
        </p:spPr>
        <p:txBody>
          <a:bodyPr rtlCol="0">
            <a:noAutofit/>
          </a:bodyPr>
          <a:lstStyle/>
          <a:p>
            <a:pPr marL="0" indent="0" algn="just" fontAlgn="auto">
              <a:spcAft>
                <a:spcPts val="0"/>
              </a:spcAft>
              <a:buNone/>
              <a:defRPr/>
            </a:pPr>
            <a:r>
              <a:rPr lang="id-ID" sz="2400" b="1" dirty="0" smtClean="0">
                <a:solidFill>
                  <a:schemeClr val="bg1"/>
                </a:solidFill>
                <a:latin typeface="Andalus" pitchFamily="18" charset="-78"/>
                <a:cs typeface="Andalus" pitchFamily="18" charset="-78"/>
              </a:rPr>
              <a:t>Maksud </a:t>
            </a:r>
            <a:r>
              <a:rPr lang="id-ID" sz="2400" dirty="0" smtClean="0">
                <a:solidFill>
                  <a:schemeClr val="bg1"/>
                </a:solidFill>
                <a:latin typeface="Andalus" pitchFamily="18" charset="-78"/>
                <a:cs typeface="Andalus" pitchFamily="18" charset="-78"/>
              </a:rPr>
              <a:t> </a:t>
            </a:r>
            <a:r>
              <a:rPr lang="id-ID" sz="2400" dirty="0">
                <a:solidFill>
                  <a:schemeClr val="bg1"/>
                </a:solidFill>
                <a:latin typeface="Andalus" pitchFamily="18" charset="-78"/>
                <a:cs typeface="Andalus" pitchFamily="18" charset="-78"/>
              </a:rPr>
              <a:t>yang hendak dicapai dalam penelitian ini tidak lain adalah untuk </a:t>
            </a:r>
            <a:r>
              <a:rPr lang="fi-FI" sz="2400" dirty="0">
                <a:solidFill>
                  <a:schemeClr val="bg1"/>
                </a:solidFill>
                <a:latin typeface="Andalus" pitchFamily="18" charset="-78"/>
                <a:cs typeface="Andalus" pitchFamily="18" charset="-78"/>
              </a:rPr>
              <a:t>mengaplikasikan ilmu-ilmu yang telah didapatkan ketika </a:t>
            </a:r>
            <a:r>
              <a:rPr lang="fi-FI" sz="2400" dirty="0" smtClean="0">
                <a:solidFill>
                  <a:schemeClr val="bg1"/>
                </a:solidFill>
                <a:latin typeface="Andalus" pitchFamily="18" charset="-78"/>
                <a:cs typeface="Andalus" pitchFamily="18" charset="-78"/>
              </a:rPr>
              <a:t>perkuliahan</a:t>
            </a:r>
            <a:endParaRPr lang="id-ID" sz="2400" dirty="0" smtClean="0">
              <a:solidFill>
                <a:schemeClr val="bg1"/>
              </a:solidFill>
              <a:latin typeface="Andalus" pitchFamily="18" charset="-78"/>
              <a:cs typeface="Andalus" pitchFamily="18" charset="-78"/>
            </a:endParaRPr>
          </a:p>
          <a:p>
            <a:pPr marL="0" indent="0" algn="just" fontAlgn="auto">
              <a:spcAft>
                <a:spcPts val="0"/>
              </a:spcAft>
              <a:buNone/>
              <a:defRPr/>
            </a:pPr>
            <a:r>
              <a:rPr lang="id-ID" sz="2400" dirty="0">
                <a:solidFill>
                  <a:schemeClr val="bg1"/>
                </a:solidFill>
                <a:latin typeface="Andalus" pitchFamily="18" charset="-78"/>
                <a:cs typeface="Andalus" pitchFamily="18" charset="-78"/>
              </a:rPr>
              <a:t> </a:t>
            </a:r>
            <a:r>
              <a:rPr lang="id-ID" sz="2400" b="1" dirty="0" smtClean="0">
                <a:solidFill>
                  <a:schemeClr val="bg1"/>
                </a:solidFill>
                <a:latin typeface="Andalus" pitchFamily="18" charset="-78"/>
                <a:cs typeface="Andalus" pitchFamily="18" charset="-78"/>
              </a:rPr>
              <a:t>Tujuannya adalah</a:t>
            </a:r>
          </a:p>
          <a:p>
            <a:pPr lvl="2"/>
            <a:r>
              <a:rPr lang="id-ID" sz="2800" dirty="0">
                <a:solidFill>
                  <a:schemeClr val="bg1"/>
                </a:solidFill>
              </a:rPr>
              <a:t>Untuk mengetahui sistem yang sedang berjalan pada CV Multi Teknik.</a:t>
            </a:r>
          </a:p>
          <a:p>
            <a:pPr lvl="2"/>
            <a:r>
              <a:rPr lang="id-ID" sz="2800" dirty="0">
                <a:solidFill>
                  <a:schemeClr val="bg1"/>
                </a:solidFill>
              </a:rPr>
              <a:t>Untuk membuat perancangan sistem informasi persediaan barang pada CV. Multi Teknik.</a:t>
            </a:r>
          </a:p>
          <a:p>
            <a:pPr lvl="2"/>
            <a:r>
              <a:rPr lang="id-ID" sz="2800" dirty="0">
                <a:solidFill>
                  <a:schemeClr val="bg1"/>
                </a:solidFill>
              </a:rPr>
              <a:t>Untuk mengimplementasikan sistem informasi persediaan pada CV Multi Teknik</a:t>
            </a:r>
          </a:p>
          <a:p>
            <a:pPr marL="0" indent="0" algn="just" fontAlgn="auto">
              <a:spcAft>
                <a:spcPts val="0"/>
              </a:spcAft>
              <a:buNone/>
              <a:defRPr/>
            </a:pPr>
            <a:endParaRPr lang="fr-CA" sz="2400" b="1" dirty="0" smtClean="0">
              <a:solidFill>
                <a:schemeClr val="bg1"/>
              </a:solidFill>
              <a:latin typeface="Andalus" pitchFamily="18" charset="-78"/>
              <a:cs typeface="Andalus" pitchFamily="18" charset="-78"/>
            </a:endParaRPr>
          </a:p>
        </p:txBody>
      </p:sp>
      <p:sp>
        <p:nvSpPr>
          <p:cNvPr id="4" name="Title 3"/>
          <p:cNvSpPr>
            <a:spLocks noGrp="1"/>
          </p:cNvSpPr>
          <p:nvPr>
            <p:ph type="title"/>
          </p:nvPr>
        </p:nvSpPr>
        <p:spPr>
          <a:xfrm>
            <a:off x="457200" y="274638"/>
            <a:ext cx="6131024" cy="1143000"/>
          </a:xfrm>
        </p:spPr>
        <p:txBody>
          <a:bodyPr/>
          <a:lstStyle/>
          <a:p>
            <a:r>
              <a:rPr lang="id-ID" dirty="0" smtClean="0">
                <a:solidFill>
                  <a:schemeClr val="bg1"/>
                </a:solidFill>
                <a:latin typeface="Bradley Hand ITC" pitchFamily="66" charset="0"/>
              </a:rPr>
              <a:t>MAKSUD DAN TUJUAN</a:t>
            </a:r>
            <a:endParaRPr lang="id-ID" dirty="0">
              <a:solidFill>
                <a:schemeClr val="bg1"/>
              </a:solidFill>
              <a:latin typeface="Bradley Hand ITC" pitchFamily="66" charset="0"/>
            </a:endParaRPr>
          </a:p>
        </p:txBody>
      </p:sp>
    </p:spTree>
    <p:extLst>
      <p:ext uri="{BB962C8B-B14F-4D97-AF65-F5344CB8AC3E}">
        <p14:creationId xmlns:p14="http://schemas.microsoft.com/office/powerpoint/2010/main" val="15595472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ircle(in)">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2938" y="1600200"/>
            <a:ext cx="8043862" cy="4853135"/>
          </a:xfrm>
        </p:spPr>
        <p:txBody>
          <a:bodyPr rtlCol="0">
            <a:noAutofit/>
          </a:bodyPr>
          <a:lstStyle/>
          <a:p>
            <a:pPr lvl="0"/>
            <a:r>
              <a:rPr lang="id-ID" sz="2400" dirty="0">
                <a:solidFill>
                  <a:schemeClr val="bg1"/>
                </a:solidFill>
              </a:rPr>
              <a:t>Sistem yang dibuat adalah sistem informasi persediaan barang dagang yang terdiri dari pemesanan barang, penerimaan, pengeluaran, pengontrolan stok barang didalam gudang.</a:t>
            </a:r>
          </a:p>
          <a:p>
            <a:pPr lvl="0"/>
            <a:r>
              <a:rPr lang="id-ID" sz="2400" dirty="0">
                <a:solidFill>
                  <a:schemeClr val="bg1"/>
                </a:solidFill>
              </a:rPr>
              <a:t>Program ini hanya dapat diaplikasikan untuk membantu kelancaran dalam pendataan barang, supplier, dan stok serta pendataan barang masuk dan keluar.</a:t>
            </a:r>
          </a:p>
          <a:p>
            <a:pPr lvl="0"/>
            <a:r>
              <a:rPr lang="id-ID" sz="2400" dirty="0">
                <a:solidFill>
                  <a:schemeClr val="bg1"/>
                </a:solidFill>
              </a:rPr>
              <a:t>Laporan yang akan dibuat berupa laporan harian, bulanan, tahunan dan stok.</a:t>
            </a:r>
          </a:p>
          <a:p>
            <a:pPr marL="0" indent="0" algn="just" fontAlgn="auto">
              <a:spcAft>
                <a:spcPts val="0"/>
              </a:spcAft>
              <a:buNone/>
              <a:defRPr/>
            </a:pPr>
            <a:endParaRPr lang="fr-CA" sz="2400" dirty="0" smtClean="0">
              <a:solidFill>
                <a:schemeClr val="bg1"/>
              </a:solidFill>
              <a:latin typeface="Andalus" pitchFamily="18" charset="-78"/>
              <a:cs typeface="Andalus" pitchFamily="18" charset="-78"/>
            </a:endParaRPr>
          </a:p>
        </p:txBody>
      </p:sp>
      <p:sp>
        <p:nvSpPr>
          <p:cNvPr id="4" name="Title 3"/>
          <p:cNvSpPr>
            <a:spLocks noGrp="1"/>
          </p:cNvSpPr>
          <p:nvPr>
            <p:ph type="title"/>
          </p:nvPr>
        </p:nvSpPr>
        <p:spPr>
          <a:xfrm>
            <a:off x="457200" y="274638"/>
            <a:ext cx="6131024" cy="1143000"/>
          </a:xfrm>
        </p:spPr>
        <p:txBody>
          <a:bodyPr/>
          <a:lstStyle/>
          <a:p>
            <a:r>
              <a:rPr lang="id-ID" dirty="0" smtClean="0">
                <a:solidFill>
                  <a:schemeClr val="bg1"/>
                </a:solidFill>
                <a:latin typeface="Bradley Hand ITC" pitchFamily="66" charset="0"/>
              </a:rPr>
              <a:t>BATASAN MASALAH</a:t>
            </a:r>
            <a:endParaRPr lang="id-ID" dirty="0">
              <a:solidFill>
                <a:schemeClr val="bg1"/>
              </a:solidFill>
              <a:latin typeface="Bradley Hand ITC" pitchFamily="66" charset="0"/>
            </a:endParaRPr>
          </a:p>
        </p:txBody>
      </p:sp>
    </p:spTree>
    <p:extLst>
      <p:ext uri="{BB962C8B-B14F-4D97-AF65-F5344CB8AC3E}">
        <p14:creationId xmlns:p14="http://schemas.microsoft.com/office/powerpoint/2010/main" val="214420490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400" dirty="0" smtClean="0">
                <a:solidFill>
                  <a:schemeClr val="bg1"/>
                </a:solidFill>
                <a:latin typeface="Bradley Hand ITC" pitchFamily="66" charset="0"/>
              </a:rPr>
              <a:t>FLOWMAP PEMESANAN BARANG</a:t>
            </a:r>
            <a:br>
              <a:rPr lang="id-ID" sz="2400" dirty="0" smtClean="0">
                <a:solidFill>
                  <a:schemeClr val="bg1"/>
                </a:solidFill>
                <a:latin typeface="Bradley Hand ITC" pitchFamily="66" charset="0"/>
              </a:rPr>
            </a:br>
            <a:r>
              <a:rPr lang="id-ID" sz="2400" dirty="0" smtClean="0">
                <a:solidFill>
                  <a:schemeClr val="bg1"/>
                </a:solidFill>
                <a:latin typeface="Bradley Hand ITC" pitchFamily="66" charset="0"/>
              </a:rPr>
              <a:t>YANG BERJALAN</a:t>
            </a:r>
            <a:endParaRPr lang="id-ID" sz="2400" dirty="0">
              <a:solidFill>
                <a:schemeClr val="bg1"/>
              </a:solidFill>
              <a:latin typeface="Bradley Hand ITC" pitchFamily="66" charset="0"/>
            </a:endParaRPr>
          </a:p>
        </p:txBody>
      </p:sp>
      <p:pic>
        <p:nvPicPr>
          <p:cNvPr id="17410"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267744" y="1412776"/>
            <a:ext cx="4032448" cy="5069160"/>
          </a:xfrm>
          <a:prstGeom prst="rect">
            <a:avLst/>
          </a:prstGeom>
          <a:solidFill>
            <a:schemeClr val="bg1"/>
          </a:solidFill>
          <a:ln w="9525">
            <a:solidFill>
              <a:schemeClr val="bg1"/>
            </a:solidFill>
            <a:miter lim="800000"/>
            <a:headEnd/>
            <a:tailEnd/>
          </a:ln>
          <a:effectLst>
            <a:outerShdw dist="35921" dir="2700000" algn="ctr" rotWithShape="0">
              <a:schemeClr val="bg2"/>
            </a:outerShdw>
          </a:effectLst>
        </p:spPr>
      </p:pic>
    </p:spTree>
    <p:extLst>
      <p:ext uri="{BB962C8B-B14F-4D97-AF65-F5344CB8AC3E}">
        <p14:creationId xmlns:p14="http://schemas.microsoft.com/office/powerpoint/2010/main" val="124573914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wipe(down)">
                                      <p:cBhvr>
                                        <p:cTn id="7" dur="500"/>
                                        <p:tgtEl>
                                          <p:spTgt spid="174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FLOWMAP PENDATAAN BARANG MASUK</a:t>
            </a:r>
            <a:br>
              <a:rPr lang="id-ID" sz="2000" dirty="0" smtClean="0">
                <a:solidFill>
                  <a:schemeClr val="bg1"/>
                </a:solidFill>
                <a:latin typeface="Bradley Hand ITC" pitchFamily="66" charset="0"/>
              </a:rPr>
            </a:br>
            <a:r>
              <a:rPr lang="id-ID" sz="2000" dirty="0" smtClean="0">
                <a:solidFill>
                  <a:schemeClr val="bg1"/>
                </a:solidFill>
                <a:latin typeface="Bradley Hand ITC" pitchFamily="66" charset="0"/>
              </a:rPr>
              <a:t>YANG BERJALAN</a:t>
            </a:r>
            <a:endParaRPr lang="id-ID" sz="2000" dirty="0">
              <a:solidFill>
                <a:schemeClr val="bg1"/>
              </a:solidFill>
              <a:latin typeface="Bradley Hand ITC" pitchFamily="66" charset="0"/>
            </a:endParaRPr>
          </a:p>
        </p:txBody>
      </p:sp>
      <p:pic>
        <p:nvPicPr>
          <p:cNvPr id="18435" name="Picture 3"/>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555776" y="1412776"/>
            <a:ext cx="4597603" cy="5328592"/>
          </a:xfrm>
          <a:prstGeom prst="rect">
            <a:avLst/>
          </a:prstGeom>
          <a:solidFill>
            <a:schemeClr val="bg1"/>
          </a:solidFill>
          <a:ln>
            <a:noFill/>
          </a:ln>
          <a:effectLst/>
        </p:spPr>
      </p:pic>
    </p:spTree>
    <p:extLst>
      <p:ext uri="{BB962C8B-B14F-4D97-AF65-F5344CB8AC3E}">
        <p14:creationId xmlns:p14="http://schemas.microsoft.com/office/powerpoint/2010/main" val="1565732443"/>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131024" cy="1143000"/>
          </a:xfrm>
        </p:spPr>
        <p:txBody>
          <a:bodyPr/>
          <a:lstStyle/>
          <a:p>
            <a:r>
              <a:rPr lang="id-ID" sz="2000" dirty="0" smtClean="0">
                <a:solidFill>
                  <a:schemeClr val="bg1"/>
                </a:solidFill>
                <a:latin typeface="Bradley Hand ITC" pitchFamily="66" charset="0"/>
              </a:rPr>
              <a:t>FLOWMAP PENDATAAN BARANG KELUAR</a:t>
            </a:r>
            <a:br>
              <a:rPr lang="id-ID" sz="2000" dirty="0" smtClean="0">
                <a:solidFill>
                  <a:schemeClr val="bg1"/>
                </a:solidFill>
                <a:latin typeface="Bradley Hand ITC" pitchFamily="66" charset="0"/>
              </a:rPr>
            </a:br>
            <a:r>
              <a:rPr lang="id-ID" sz="2000" dirty="0" smtClean="0">
                <a:solidFill>
                  <a:schemeClr val="bg1"/>
                </a:solidFill>
                <a:latin typeface="Bradley Hand ITC" pitchFamily="66" charset="0"/>
              </a:rPr>
              <a:t>YANG BERJALAN</a:t>
            </a:r>
            <a:endParaRPr lang="id-ID" sz="2000" dirty="0">
              <a:solidFill>
                <a:schemeClr val="bg1"/>
              </a:solidFill>
              <a:latin typeface="Bradley Hand ITC" pitchFamily="66" charset="0"/>
            </a:endParaRPr>
          </a:p>
        </p:txBody>
      </p:sp>
      <p:pic>
        <p:nvPicPr>
          <p:cNvPr id="19458"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928816" y="1340768"/>
            <a:ext cx="4091456" cy="5256584"/>
          </a:xfrm>
          <a:prstGeom prst="rect">
            <a:avLst/>
          </a:prstGeom>
          <a:solidFill>
            <a:schemeClr val="bg1"/>
          </a:solidFill>
          <a:ln>
            <a:noFill/>
          </a:ln>
          <a:effectLst/>
        </p:spPr>
      </p:pic>
    </p:spTree>
    <p:extLst>
      <p:ext uri="{BB962C8B-B14F-4D97-AF65-F5344CB8AC3E}">
        <p14:creationId xmlns:p14="http://schemas.microsoft.com/office/powerpoint/2010/main" val="192156268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wipe(down)">
                                      <p:cBhvr>
                                        <p:cTn id="7" dur="500"/>
                                        <p:tgtEl>
                                          <p:spTgt spid="19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2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127</Template>
  <TotalTime>60</TotalTime>
  <Words>657</Words>
  <Application>Microsoft Office PowerPoint</Application>
  <PresentationFormat>On-screen Show (4:3)</PresentationFormat>
  <Paragraphs>60</Paragraphs>
  <Slides>20</Slides>
  <Notes>14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Arial</vt:lpstr>
      <vt:lpstr>Calibri</vt:lpstr>
      <vt:lpstr>Georgia</vt:lpstr>
      <vt:lpstr>127</vt:lpstr>
      <vt:lpstr>Microsoft Visio Drawing</vt:lpstr>
      <vt:lpstr>SISTEM INFORMASI PERSEDIAAN BARANG DAGANG PADA  CV MULTI TEKNIK</vt:lpstr>
      <vt:lpstr>LATAR BELAKANG</vt:lpstr>
      <vt:lpstr>IDENTIFIKASI MASALAH</vt:lpstr>
      <vt:lpstr>RUMUSAN MASALAH</vt:lpstr>
      <vt:lpstr>MAKSUD DAN TUJUAN</vt:lpstr>
      <vt:lpstr>BATASAN MASALAH</vt:lpstr>
      <vt:lpstr>FLOWMAP PEMESANAN BARANG YANG BERJALAN</vt:lpstr>
      <vt:lpstr>FLOWMAP PENDATAAN BARANG MASUK YANG BERJALAN</vt:lpstr>
      <vt:lpstr>FLOWMAP PENDATAAN BARANG KELUAR YANG BERJALAN</vt:lpstr>
      <vt:lpstr>FLOWMAP PEMBUATAN LAPORAN  YANG BERJALAN</vt:lpstr>
      <vt:lpstr>DIAGRAM KONTEKS YANG BERJALAN</vt:lpstr>
      <vt:lpstr>DFD YANG BERJALAN</vt:lpstr>
      <vt:lpstr>FLOWMAP PEMESANAN BARANG YANG DIUSULKAN</vt:lpstr>
      <vt:lpstr>FLOWMAP PENDATAAN BARANG MASUK  YANG DIUSULKAN</vt:lpstr>
      <vt:lpstr>FLOWMAP PENDATAAN BARANG KELUAR  YANG DIUSULKAN</vt:lpstr>
      <vt:lpstr>DIAGRAM KONTEKS YANG DIUSULKAN</vt:lpstr>
      <vt:lpstr>DFD YANG DIUSULKAN</vt:lpstr>
      <vt:lpstr>KESIMPULAN</vt:lpstr>
      <vt:lpstr>SARAN  </vt:lpstr>
      <vt:lpstr>TERIMAKASIH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INFORMASI PERSEDIAAN BARANG DAGANG PADA  CV MULTI TEKNIK</dc:title>
  <dc:creator>user</dc:creator>
  <cp:lastModifiedBy>user</cp:lastModifiedBy>
  <cp:revision>6</cp:revision>
  <dcterms:created xsi:type="dcterms:W3CDTF">2013-01-27T20:27:02Z</dcterms:created>
  <dcterms:modified xsi:type="dcterms:W3CDTF">2013-01-27T21:27:39Z</dcterms:modified>
</cp:coreProperties>
</file>