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8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CC7B2-B4C4-4A03-9AC9-C22798A189A1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66F6C-0A57-4543-A6E8-BC081CB30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66F6C-0A57-4543-A6E8-BC081CB3077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8BD8F-B3BC-437B-89EC-2C64E49BDE62}" type="datetimeFigureOut">
              <a:rPr lang="en-US" smtClean="0"/>
              <a:pPr/>
              <a:t>6/20/2080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925B1-8554-480E-BCFF-3D34CDCA5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image" Target="../media/image7.png"/><Relationship Id="rId18" Type="http://schemas.openxmlformats.org/officeDocument/2006/relationships/slide" Target="slide17.xml"/><Relationship Id="rId3" Type="http://schemas.openxmlformats.org/officeDocument/2006/relationships/image" Target="../media/image2.jpeg"/><Relationship Id="rId7" Type="http://schemas.openxmlformats.org/officeDocument/2006/relationships/image" Target="../media/image4.wmf"/><Relationship Id="rId12" Type="http://schemas.openxmlformats.org/officeDocument/2006/relationships/slide" Target="slide8.xml"/><Relationship Id="rId17" Type="http://schemas.openxmlformats.org/officeDocument/2006/relationships/image" Target="../media/image9.wmf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image" Target="../media/image6.png"/><Relationship Id="rId5" Type="http://schemas.openxmlformats.org/officeDocument/2006/relationships/image" Target="../media/image3.wmf"/><Relationship Id="rId15" Type="http://schemas.openxmlformats.org/officeDocument/2006/relationships/image" Target="../media/image8.gif"/><Relationship Id="rId10" Type="http://schemas.openxmlformats.org/officeDocument/2006/relationships/slide" Target="slide9.xml"/><Relationship Id="rId19" Type="http://schemas.openxmlformats.org/officeDocument/2006/relationships/image" Target="../media/image10.png"/><Relationship Id="rId4" Type="http://schemas.openxmlformats.org/officeDocument/2006/relationships/slide" Target="slide2.xml"/><Relationship Id="rId9" Type="http://schemas.openxmlformats.org/officeDocument/2006/relationships/image" Target="../media/image5.png"/><Relationship Id="rId14" Type="http://schemas.openxmlformats.org/officeDocument/2006/relationships/hyperlink" Target="file:///C:\cupur\program\menu.exe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0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70000" r="-7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Perlengkapan</a:t>
            </a: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Olahraga</a:t>
            </a: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Irvan</a:t>
            </a: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Sport</a:t>
            </a:r>
            <a:endParaRPr lang="en-US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lnSpc>
                <a:spcPct val="150000"/>
              </a:lnSpc>
              <a:buNone/>
            </a:pP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  <a:latin typeface="Andalus" pitchFamily="18" charset="-78"/>
                <a:cs typeface="Andalus" pitchFamily="18" charset="-78"/>
              </a:rPr>
              <a:t>Shendy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  <a:latin typeface="Andalus" pitchFamily="18" charset="-78"/>
                <a:cs typeface="Andalus" pitchFamily="18" charset="-78"/>
              </a:rPr>
              <a:t>Septiandi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Andalus" pitchFamily="18" charset="-78"/>
                <a:cs typeface="Andalus" pitchFamily="18" charset="-78"/>
              </a:rPr>
              <a:t> Putra </a:t>
            </a:r>
          </a:p>
          <a:p>
            <a:pPr algn="ctr">
              <a:lnSpc>
                <a:spcPct val="150000"/>
              </a:lnSpc>
              <a:buNone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Andalus" pitchFamily="18" charset="-78"/>
                <a:cs typeface="Andalus" pitchFamily="18" charset="-78"/>
              </a:rPr>
              <a:t>10907157</a:t>
            </a:r>
            <a:endParaRPr lang="en-US" dirty="0">
              <a:solidFill>
                <a:schemeClr val="bg1">
                  <a:lumMod val="8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DFD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Sedang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Berjalan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52400" y="533400"/>
          <a:ext cx="8763000" cy="6172200"/>
        </p:xfrm>
        <a:graphic>
          <a:graphicData uri="http://schemas.openxmlformats.org/presentationml/2006/ole">
            <p:oleObj spid="_x0000_s4102" name="Visio" r:id="rId4" imgW="5038725" imgH="5650611" progId="Visio.Drawing.11">
              <p:embed/>
            </p:oleObj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DFD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Pemesanan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Stock yang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Sedang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Berjalan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8610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	</a:t>
            </a:r>
            <a:r>
              <a:rPr lang="en-US" sz="54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5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54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54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54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Usulkan</a:t>
            </a:r>
            <a:endParaRPr lang="en-US" sz="54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Diagram </a:t>
            </a:r>
            <a:r>
              <a:rPr lang="en-US" sz="2400" dirty="0" err="1" smtClean="0"/>
              <a:t>Kontek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Usulkan</a:t>
            </a:r>
            <a:endParaRPr lang="en-US" sz="2400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0" y="533400"/>
          <a:ext cx="9144000" cy="6324600"/>
        </p:xfrm>
        <a:graphic>
          <a:graphicData uri="http://schemas.openxmlformats.org/presentationml/2006/ole">
            <p:oleObj spid="_x0000_s26625" name="Visio" r:id="rId4" imgW="6600825" imgH="2673858" progId="Visio.Drawing.11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DFD Level 1 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di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Usulkan</a:t>
            </a:r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0" y="533400"/>
          <a:ext cx="9144000" cy="6324600"/>
        </p:xfrm>
        <a:graphic>
          <a:graphicData uri="http://schemas.openxmlformats.org/presentationml/2006/ole">
            <p:oleObj spid="_x0000_s28673" name="Visio" r:id="rId4" imgW="7607460" imgH="6428319" progId="Visio.Drawing.11">
              <p:embed/>
            </p:oleObj>
          </a:graphicData>
        </a:graphic>
      </p:graphicFrame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457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DFD Level 2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Proses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1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Pengolahan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Pesanan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0" y="457200"/>
          <a:ext cx="9144000" cy="6400800"/>
        </p:xfrm>
        <a:graphic>
          <a:graphicData uri="http://schemas.openxmlformats.org/presentationml/2006/ole">
            <p:oleObj spid="_x0000_s29697" name="Visio" r:id="rId4" imgW="6687138" imgH="5185432" progId="Visio.Drawing.11">
              <p:embed/>
            </p:oleObj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DFD Level 2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Proses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2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Proses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Login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Pelanggan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0" y="838200"/>
          <a:ext cx="9144000" cy="6019800"/>
        </p:xfrm>
        <a:graphic>
          <a:graphicData uri="http://schemas.openxmlformats.org/presentationml/2006/ole">
            <p:oleObj spid="_x0000_s30721" name="Visio" r:id="rId4" imgW="4396435" imgH="2131510" progId="Visio.Drawing.11">
              <p:embed/>
            </p:oleObj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DFD Level 2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Proses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3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Pengolahan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Barang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0" y="838200"/>
          <a:ext cx="9144000" cy="6019800"/>
        </p:xfrm>
        <a:graphic>
          <a:graphicData uri="http://schemas.openxmlformats.org/presentationml/2006/ole">
            <p:oleObj spid="_x0000_s31745" name="Visio" r:id="rId4" imgW="4396435" imgH="2131510" progId="Visio.Drawing.11">
              <p:embed/>
            </p:oleObj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4873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DFD Level 2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Proses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4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Pengolahan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Kategori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228600" y="838200"/>
          <a:ext cx="9753600" cy="6019800"/>
        </p:xfrm>
        <a:graphic>
          <a:graphicData uri="http://schemas.openxmlformats.org/presentationml/2006/ole">
            <p:oleObj spid="_x0000_s32769" name="Visio" r:id="rId4" imgW="4396435" imgH="2131510" progId="Visio.Drawing.11">
              <p:embed/>
            </p:oleObj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DFD Level 2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Proses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5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Proses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Validasi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Pembayaran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0" y="457200"/>
          <a:ext cx="9144000" cy="6400800"/>
        </p:xfrm>
        <a:graphic>
          <a:graphicData uri="http://schemas.openxmlformats.org/presentationml/2006/ole">
            <p:oleObj spid="_x0000_s33793" name="Visio" r:id="rId4" imgW="6721275" imgH="3099903" progId="Visio.Drawing.11">
              <p:embed/>
            </p:oleObj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Pokok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Pembahasan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" name="Picture 53" descr="SY01253_">
            <a:hlinkClick r:id="rId4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1524000"/>
            <a:ext cx="914400" cy="7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9600" y="2286000"/>
            <a:ext cx="13569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Latar</a:t>
            </a:r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 </a:t>
            </a:r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Belakang</a:t>
            </a:r>
            <a:endParaRPr lang="en-US" kern="10" dirty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</p:txBody>
      </p:sp>
      <p:pic>
        <p:nvPicPr>
          <p:cNvPr id="7" name="Picture 55" descr="HH00260_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14600" y="1524000"/>
            <a:ext cx="91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057400" y="2362200"/>
            <a:ext cx="1676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Identifikasi</a:t>
            </a:r>
            <a:endParaRPr lang="en-US" kern="10" dirty="0" smtClean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  <a:p>
            <a:pPr algn="ctr"/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&amp;</a:t>
            </a:r>
          </a:p>
          <a:p>
            <a:pPr algn="ctr"/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Perumusan</a:t>
            </a:r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 </a:t>
            </a:r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Masalah</a:t>
            </a:r>
            <a:endParaRPr lang="en-US" kern="10" dirty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</p:txBody>
      </p:sp>
      <p:pic>
        <p:nvPicPr>
          <p:cNvPr id="9" name="Picture 51" descr="CABINE~2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72000" y="1600200"/>
            <a:ext cx="91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4038600" y="2362200"/>
            <a:ext cx="2133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Prosedure</a:t>
            </a:r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  Yang </a:t>
            </a:r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Berjalan</a:t>
            </a:r>
            <a:endParaRPr lang="en-US" kern="10" dirty="0" smtClean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  <a:p>
            <a:pPr algn="ctr"/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&amp;</a:t>
            </a:r>
          </a:p>
          <a:p>
            <a:pPr algn="ctr"/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Flow Map </a:t>
            </a:r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Berjalan</a:t>
            </a:r>
            <a:endParaRPr lang="en-US" kern="10" dirty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</p:txBody>
      </p:sp>
      <p:pic>
        <p:nvPicPr>
          <p:cNvPr id="11" name="Picture 52" descr="CABINE~1">
            <a:hlinkClick r:id="rId10" action="ppaction://hlinksldjump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10400" y="14478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6248400" y="2438400"/>
            <a:ext cx="2362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Prosedure</a:t>
            </a:r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 Yang </a:t>
            </a:r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Diusulkan</a:t>
            </a:r>
            <a:endParaRPr lang="en-US" kern="10" dirty="0" smtClean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  <a:p>
            <a:pPr algn="ctr"/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&amp;</a:t>
            </a:r>
          </a:p>
          <a:p>
            <a:pPr algn="ctr"/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Flow Map </a:t>
            </a:r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Diusulkan</a:t>
            </a:r>
            <a:endParaRPr lang="en-US" kern="10" dirty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</p:txBody>
      </p:sp>
      <p:pic>
        <p:nvPicPr>
          <p:cNvPr id="13" name="Picture 50" descr="CD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" y="3962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304800" y="4876800"/>
            <a:ext cx="1523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Data Flow Diagram</a:t>
            </a:r>
            <a:endParaRPr lang="en-US" kern="10" dirty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</p:txBody>
      </p:sp>
      <p:pic>
        <p:nvPicPr>
          <p:cNvPr id="15" name="Picture 54" descr="AG00154_">
            <a:hlinkClick r:id="rId14" action="ppaction://program"/>
          </p:cNvPr>
          <p:cNvPicPr>
            <a:picLocks noChangeAspect="1" noChangeArrowheads="1" noCrop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590800" y="3886200"/>
            <a:ext cx="121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2514600" y="5181600"/>
            <a:ext cx="1260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10" dirty="0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Program</a:t>
            </a:r>
            <a:endParaRPr lang="en-US" dirty="0"/>
          </a:p>
        </p:txBody>
      </p:sp>
      <p:pic>
        <p:nvPicPr>
          <p:cNvPr id="17" name="Picture 46" descr="J0205466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953000" y="4191000"/>
            <a:ext cx="8382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7"/>
          <p:cNvSpPr/>
          <p:nvPr/>
        </p:nvSpPr>
        <p:spPr>
          <a:xfrm>
            <a:off x="4495800" y="5105400"/>
            <a:ext cx="16643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Kesimpulan</a:t>
            </a:r>
            <a:endParaRPr lang="en-US" kern="10" dirty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</p:txBody>
      </p:sp>
      <p:pic>
        <p:nvPicPr>
          <p:cNvPr id="19" name="Picture 49" descr="HANDSH16">
            <a:hlinkClick r:id="rId18" action="ppaction://hlinksldjump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010400" y="4343400"/>
            <a:ext cx="114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6934200" y="5334000"/>
            <a:ext cx="1217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10" dirty="0" err="1" smtClean="0">
                <a:ln w="9525">
                  <a:solidFill>
                    <a:srgbClr val="FFE7CD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 Black"/>
              </a:rPr>
              <a:t>Penutup</a:t>
            </a:r>
            <a:endParaRPr lang="en-US" kern="10" dirty="0">
              <a:ln w="9525">
                <a:solidFill>
                  <a:srgbClr val="FFE7CD"/>
                </a:solidFill>
                <a:round/>
                <a:headEnd/>
                <a:tailEnd/>
              </a:ln>
              <a:solidFill>
                <a:srgbClr val="008000"/>
              </a:solidFill>
              <a:latin typeface="Arial Black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ERD ( Entity Relationship Diagram )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0" y="609600"/>
          <a:ext cx="9144000" cy="6248400"/>
        </p:xfrm>
        <a:graphic>
          <a:graphicData uri="http://schemas.openxmlformats.org/presentationml/2006/ole">
            <p:oleObj spid="_x0000_s34817" name="Visio" r:id="rId4" imgW="7007149" imgH="4692316" progId="Visio.Drawing.11">
              <p:embed/>
            </p:oleObj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Relasi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Tabel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52400" y="457200"/>
          <a:ext cx="8686800" cy="5562600"/>
        </p:xfrm>
        <a:graphic>
          <a:graphicData uri="http://schemas.openxmlformats.org/presentationml/2006/ole">
            <p:oleObj spid="_x0000_s35842" name="Visio" r:id="rId4" imgW="7215378" imgH="6539103" progId="Visio.Drawing.11">
              <p:embed/>
            </p:oleObj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533400"/>
          </a:xfrm>
        </p:spPr>
        <p:txBody>
          <a:bodyPr>
            <a:noAutofit/>
          </a:bodyPr>
          <a:lstStyle/>
          <a:p>
            <a:r>
              <a:rPr lang="en-US" sz="4000" dirty="0" err="1" smtClean="0">
                <a:solidFill>
                  <a:schemeClr val="tx2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Kesimpulan</a:t>
            </a:r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4000" dirty="0" err="1" smtClean="0">
                <a:solidFill>
                  <a:schemeClr val="tx2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  <a:latin typeface="Andalus" pitchFamily="18" charset="-78"/>
                <a:cs typeface="Andalus" pitchFamily="18" charset="-78"/>
              </a:rPr>
              <a:t> Saran</a:t>
            </a:r>
            <a:endParaRPr lang="en-US" sz="4000" dirty="0">
              <a:solidFill>
                <a:schemeClr val="tx2">
                  <a:lumMod val="7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dirty="0" smtClean="0"/>
              <a:t>	</a:t>
            </a:r>
            <a:r>
              <a:rPr lang="id-ID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Kesimpulan </a:t>
            </a:r>
            <a:r>
              <a:rPr lang="id-ID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yang diperoleh setelah melalui tahap - tahap pengembangan sistem informasi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id-ID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produk, adalah sebagai berikut :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20000"/>
              </a:lnSpc>
              <a:buNone/>
            </a:pPr>
            <a:r>
              <a:rPr lang="id-ID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	Kesimpulan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id-ID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Dengan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dibuatnya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SISTEM INFORMASI PENJUALAN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Perlengkapan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Olahraga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DI IRVAN SPORT BERBASIS WEB,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maka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diharapkan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agar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jangkauan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produk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jauh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lebih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luas</a:t>
            </a:r>
            <a:r>
              <a:rPr lang="id-ID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.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id-ID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Dengan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adanya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terkomputerisasi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diharapkan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pengelolaan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pemesanan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, data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pembayaran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,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pengelolaan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produk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terintegrasi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baik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20000"/>
              </a:lnSpc>
              <a:buNone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	</a:t>
            </a:r>
            <a:r>
              <a:rPr lang="id-ID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Saran</a:t>
            </a:r>
            <a:endParaRPr lang="en-US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id-ID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Beberapa masukan untuk pengembangan perangkat lunak selanjutnya, dengan harapan semakin tepatnya antara kebutuhan sistem dengan fungsional perangkat lunak.</a:t>
            </a:r>
            <a:endParaRPr lang="en-US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 lvl="0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implementasi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baru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sebaiknya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dilakukan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bertahap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bersamaan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menggunakan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lama.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Langkah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ini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dilakukan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apabila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terjadi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kegagalan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implementasi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baru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,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sehingga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menjadi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kegagalan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seluruh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.</a:t>
            </a:r>
          </a:p>
          <a:p>
            <a:pPr lvl="0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Pembayaran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prlengkapan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olahraga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Irvan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sport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dilakukan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6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6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online.</a:t>
            </a:r>
          </a:p>
          <a:p>
            <a:pPr>
              <a:lnSpc>
                <a:spcPct val="170000"/>
              </a:lnSpc>
              <a:buNone/>
            </a:pPr>
            <a:r>
              <a:rPr lang="id-ID" sz="6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 </a:t>
            </a:r>
            <a:endParaRPr lang="en-US" sz="6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70000"/>
              </a:lnSpc>
              <a:buFont typeface="Wingdings" pitchFamily="2" charset="2"/>
              <a:buChar char="Ø"/>
            </a:pPr>
            <a:endParaRPr lang="en-US" sz="6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Latar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Belakang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33CC"/>
                </a:solidFill>
              </a:rPr>
              <a:t>	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Di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tengah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pesatnya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perkembangan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ilmu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pengetahuan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teknologi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khususnya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dibidang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teknologi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merambah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segala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bidang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.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Saat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ini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perusahaan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–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perusahaan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pemerintah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maupun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swasta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telah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menggunakan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website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sebagai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salah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satu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media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menyampaikan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juga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melakukan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aktivitas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pengolahan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data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menghasilkan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sebuah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menyeluruh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.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tersebut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dilihat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oleh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semua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pihak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berkepentingan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perusahaan</a:t>
            </a:r>
            <a:r>
              <a:rPr lang="en-US" sz="2400" b="1" dirty="0" smtClean="0">
                <a:solidFill>
                  <a:srgbClr val="0033CC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Identifikasi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&amp;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Rumusan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masalah</a:t>
            </a:r>
            <a:endParaRPr lang="en-US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Dengan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pengamatan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berjalan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Irvan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Sport,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penulis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menemukan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permasalahan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diuraikan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sebagai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berkut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:</a:t>
            </a:r>
          </a:p>
          <a:p>
            <a:pPr lvl="0">
              <a:lnSpc>
                <a:spcPct val="120000"/>
              </a:lnSpc>
            </a:pP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Tidak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</a:t>
            </a:r>
            <a:r>
              <a:rPr lang="id-ID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stem</a:t>
            </a:r>
            <a:r>
              <a:rPr lang="id-ID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penjualan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peralatan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olahraga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komputerisasi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online,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Irvan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Sport yang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Kota Bandung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melalui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website .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sehingga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,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proses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pemesanan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harus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mendatangi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pihak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toko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atau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melalui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telepon</a:t>
            </a:r>
            <a:r>
              <a:rPr lang="id-ID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.</a:t>
            </a:r>
            <a:endParaRPr lang="en-US" sz="8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 lvl="0">
              <a:lnSpc>
                <a:spcPct val="120000"/>
              </a:lnSpc>
            </a:pPr>
            <a:r>
              <a:rPr lang="id-ID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Data hasil penjualan kemungkinan dapat tercecer karena, kearsipan, dan stok barang masih menggunakan pencatatan kearsipan manual.</a:t>
            </a:r>
            <a:endParaRPr lang="en-US" sz="8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lnSpc>
                <a:spcPct val="120000"/>
              </a:lnSpc>
              <a:buNone/>
            </a:pP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 </a:t>
            </a:r>
          </a:p>
          <a:p>
            <a:pPr>
              <a:lnSpc>
                <a:spcPct val="120000"/>
              </a:lnSpc>
              <a:buNone/>
            </a:pP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Setelah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identifikasi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masalah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tersebut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id-ID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,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dirumuskan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masalah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id-ID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istem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id-ID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enjualan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Peralatan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Olahraga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Irvan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Sport yang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diuraikan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sebagai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berikut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:</a:t>
            </a:r>
          </a:p>
          <a:p>
            <a:pPr lvl="0">
              <a:lnSpc>
                <a:spcPct val="120000"/>
              </a:lnSpc>
            </a:pP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Bagaimana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merancang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Peralatan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olahraga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Irvan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Sport.</a:t>
            </a:r>
          </a:p>
          <a:p>
            <a:pPr lvl="0">
              <a:lnSpc>
                <a:spcPct val="120000"/>
              </a:lnSpc>
            </a:pP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Bagaimana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implementasi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Peralatan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Olahraga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8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Irvan</a:t>
            </a: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Sport.</a:t>
            </a:r>
          </a:p>
          <a:p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Maksud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Tujuan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Maksud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dari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penelitian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ini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adalah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merancang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membangun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suatu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website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yang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menjadi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suatu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media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peralatan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Olahraga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meningkatkan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sangat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pesat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Adapun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tujuan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dicapai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dari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penulisan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Tugas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Akhir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ini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adalah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sebagai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berikut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:</a:t>
            </a:r>
          </a:p>
          <a:p>
            <a:pPr lvl="0"/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Memperluas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target market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pemasaran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on-line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.</a:t>
            </a:r>
          </a:p>
          <a:p>
            <a:pPr lvl="0"/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Mempermudah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informasi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pemesanan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peralatan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sepeda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kepada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konsumen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on-line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.</a:t>
            </a:r>
          </a:p>
          <a:p>
            <a:pPr lvl="0"/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Menyediakan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transaksi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on-line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untuk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konsumen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,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sehingga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memudahkan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melakukan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transaksi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.</a:t>
            </a:r>
          </a:p>
          <a:p>
            <a:pPr lvl="0"/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Menyediakan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tingkat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keamanan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dapat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diterima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transaksi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secara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on-line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sehingga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setiap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konsumen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akan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merasa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nyaman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dalam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6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berinteraksi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endParaRPr lang="en-US" sz="4400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endParaRPr lang="en-US" sz="440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44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	</a:t>
            </a:r>
            <a:r>
              <a:rPr lang="en-US" sz="4400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Prosedur</a:t>
            </a:r>
            <a:r>
              <a:rPr lang="en-US" sz="44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4400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Sedang</a:t>
            </a:r>
            <a:r>
              <a:rPr lang="en-US" sz="44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4400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Berjalan</a:t>
            </a:r>
            <a:endParaRPr lang="en-US" sz="440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Flow Map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Pemesanan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Penjualan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Sedang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Berjalan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26" name="Picture 2" descr="flowmapProsedurBerjalan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0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Pemesanan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Stock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Barang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Sedang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berjalan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4" name="Picture 2" descr="flowmap Pembelian Stock Bara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4800"/>
            <a:ext cx="9143999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Diagram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Kontek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Sistem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yang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Sedang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Berjalan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2050" name="Picture 2" descr="Drawing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000"/>
            <a:ext cx="9143999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310</Words>
  <Application>Microsoft Office PowerPoint</Application>
  <PresentationFormat>On-screen Show (4:3)</PresentationFormat>
  <Paragraphs>69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Office Theme</vt:lpstr>
      <vt:lpstr>Visio</vt:lpstr>
      <vt:lpstr>Microsoft Office Visio Drawing</vt:lpstr>
      <vt:lpstr>Sistem Informasi Penjualan Perlengkapan Olahraga di Irvan Sport</vt:lpstr>
      <vt:lpstr>Pokok Pembahasan</vt:lpstr>
      <vt:lpstr>Latar Belakang</vt:lpstr>
      <vt:lpstr>Identifikasi &amp; Rumusan masalah</vt:lpstr>
      <vt:lpstr>Maksud dan Tujuan</vt:lpstr>
      <vt:lpstr>Slide 6</vt:lpstr>
      <vt:lpstr>Flow Map Pemesanan Penjualan Yang Sedang Berjalan</vt:lpstr>
      <vt:lpstr>Pemesanan Stock Barang yang Sedang berjalan</vt:lpstr>
      <vt:lpstr>Diagram Kontek Sistem yang Sedang Berjalan</vt:lpstr>
      <vt:lpstr>DFD Sistem Penjualan yang Sedang Berjalan</vt:lpstr>
      <vt:lpstr>DFD Pemesanan Stock yang Sedang Berjalan</vt:lpstr>
      <vt:lpstr>Slide 12</vt:lpstr>
      <vt:lpstr>Diagram Kontek yang di Usulkan</vt:lpstr>
      <vt:lpstr>DFD Level 1 Sistem yang di Usulkan</vt:lpstr>
      <vt:lpstr>DFD Level 2 Proses 1 Pengolahan Data Pesanan</vt:lpstr>
      <vt:lpstr>DFD Level 2 Proses 2 Sistem Proses Login Pelanggan</vt:lpstr>
      <vt:lpstr>DFD Level 2 Proses 3 Sistem Pengolahan Data Barang</vt:lpstr>
      <vt:lpstr>DFD Level 2 Proses 4 Sistem Pengolahan Data Kategori</vt:lpstr>
      <vt:lpstr>DFD Level 2 Proses 5 Proses Validasi Pembayaran</vt:lpstr>
      <vt:lpstr>ERD ( Entity Relationship Diagram )</vt:lpstr>
      <vt:lpstr>Relasi Tabel</vt:lpstr>
      <vt:lpstr>Kesimpulan dan Saran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Informasi Penjualan Perlengkan Olahraga di Irvan Sport</dc:title>
  <dc:creator>ASEP</dc:creator>
  <cp:lastModifiedBy>HP520</cp:lastModifiedBy>
  <cp:revision>20</cp:revision>
  <dcterms:created xsi:type="dcterms:W3CDTF">2013-01-08T08:18:09Z</dcterms:created>
  <dcterms:modified xsi:type="dcterms:W3CDTF">2080-06-20T12:51:08Z</dcterms:modified>
</cp:coreProperties>
</file>