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709" autoAdjust="0"/>
  </p:normalViewPr>
  <p:slideViewPr>
    <p:cSldViewPr>
      <p:cViewPr>
        <p:scale>
          <a:sx n="69" d="100"/>
          <a:sy n="69" d="100"/>
        </p:scale>
        <p:origin x="-546" y="-126"/>
      </p:cViewPr>
      <p:guideLst>
        <p:guide orient="horz" pos="2160"/>
        <p:guide pos="2880"/>
      </p:guideLst>
    </p:cSldViewPr>
  </p:slideViewPr>
  <p:outlineViewPr>
    <p:cViewPr>
      <p:scale>
        <a:sx n="33" d="100"/>
        <a:sy n="33" d="100"/>
      </p:scale>
      <p:origin x="0" y="499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7D5CD12E-AE4F-43F2-969E-0CEA7DE002B5}" type="datetimeFigureOut">
              <a:rPr lang="en-US" smtClean="0"/>
              <a:pPr/>
              <a:t>1/27/2012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75D5E5C9-3DC7-4E5E-8012-16DF3D8058FD}"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5CD12E-AE4F-43F2-969E-0CEA7DE002B5}" type="datetimeFigureOut">
              <a:rPr lang="en-US" smtClean="0"/>
              <a:pPr/>
              <a:t>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D5E5C9-3DC7-4E5E-8012-16DF3D8058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5CD12E-AE4F-43F2-969E-0CEA7DE002B5}" type="datetimeFigureOut">
              <a:rPr lang="en-US" smtClean="0"/>
              <a:pPr/>
              <a:t>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D5E5C9-3DC7-4E5E-8012-16DF3D8058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5CD12E-AE4F-43F2-969E-0CEA7DE002B5}" type="datetimeFigureOut">
              <a:rPr lang="en-US" smtClean="0"/>
              <a:pPr/>
              <a:t>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D5E5C9-3DC7-4E5E-8012-16DF3D8058F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D5CD12E-AE4F-43F2-969E-0CEA7DE002B5}" type="datetimeFigureOut">
              <a:rPr lang="en-US" smtClean="0"/>
              <a:pPr/>
              <a:t>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75D5E5C9-3DC7-4E5E-8012-16DF3D8058F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5CD12E-AE4F-43F2-969E-0CEA7DE002B5}" type="datetimeFigureOut">
              <a:rPr lang="en-US" smtClean="0"/>
              <a:pPr/>
              <a:t>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D5E5C9-3DC7-4E5E-8012-16DF3D8058F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D5CD12E-AE4F-43F2-969E-0CEA7DE002B5}" type="datetimeFigureOut">
              <a:rPr lang="en-US" smtClean="0"/>
              <a:pPr/>
              <a:t>1/27/2012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D5E5C9-3DC7-4E5E-8012-16DF3D8058F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5CD12E-AE4F-43F2-969E-0CEA7DE002B5}" type="datetimeFigureOut">
              <a:rPr lang="en-US" smtClean="0"/>
              <a:pPr/>
              <a:t>1/27/2012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D5E5C9-3DC7-4E5E-8012-16DF3D8058F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5CD12E-AE4F-43F2-969E-0CEA7DE002B5}" type="datetimeFigureOut">
              <a:rPr lang="en-US" smtClean="0"/>
              <a:pPr/>
              <a:t>1/27/2012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D5E5C9-3DC7-4E5E-8012-16DF3D8058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5CD12E-AE4F-43F2-969E-0CEA7DE002B5}" type="datetimeFigureOut">
              <a:rPr lang="en-US" smtClean="0"/>
              <a:pPr/>
              <a:t>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D5E5C9-3DC7-4E5E-8012-16DF3D8058F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D5CD12E-AE4F-43F2-969E-0CEA7DE002B5}" type="datetimeFigureOut">
              <a:rPr lang="en-US" smtClean="0"/>
              <a:pPr/>
              <a:t>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D5E5C9-3DC7-4E5E-8012-16DF3D8058F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D5CD12E-AE4F-43F2-969E-0CEA7DE002B5}" type="datetimeFigureOut">
              <a:rPr lang="en-US" smtClean="0"/>
              <a:pPr/>
              <a:t>1/27/2012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5D5E5C9-3DC7-4E5E-8012-16DF3D8058F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5.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xml"/><Relationship Id="rId1" Type="http://schemas.openxmlformats.org/officeDocument/2006/relationships/vmlDrawing" Target="../drawings/vmlDrawing6.v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vmlDrawing" Target="../drawings/vmlDrawing7.v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8.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3.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4.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1462"/>
            <a:ext cx="9144000" cy="3071834"/>
          </a:xfrm>
        </p:spPr>
        <p:txBody>
          <a:bodyPr>
            <a:noAutofit/>
          </a:bodyPr>
          <a:lstStyle/>
          <a:p>
            <a: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PERANCANGAN SISTEM INFORMASI AKADEMIK </a:t>
            </a:r>
            <a:b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PADA SMA KEMAH INDONESIA 2 BANDUNG</a:t>
            </a:r>
            <a:b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r>
            <a:b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TUGAS AKHIR</a:t>
            </a:r>
            <a:b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r>
            <a:b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r>
            <a:b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sv-SE"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Diajukan Untuk Memenuhi Salah Satu Syarat Kelulusan</a:t>
            </a:r>
            <a: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r>
            <a:b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sv-SE"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Program STUDI Manajemen Informatika Diploma III </a:t>
            </a:r>
            <a:br>
              <a:rPr lang="sv-SE"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sv-SE"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r>
            <a:br>
              <a:rPr lang="sv-SE"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r>
            <a:b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sv-SE"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Adryan Obryn</a:t>
            </a:r>
            <a: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r>
            <a:br>
              <a:rPr lang="en-US"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r>
              <a:rPr lang="sv-SE" sz="1600" dirty="0" smtClean="0">
                <a:solidFill>
                  <a:schemeClr val="tx1"/>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10908036</a:t>
            </a:r>
            <a:endParaRPr lang="en-US" sz="1600" dirty="0">
              <a:solidFill>
                <a:schemeClr val="tx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357158" y="5357826"/>
            <a:ext cx="8336676" cy="1323972"/>
          </a:xfrm>
        </p:spPr>
        <p:txBody>
          <a:bodyPr>
            <a:normAutofit fontScale="92500" lnSpcReduction="10000"/>
          </a:bodyPr>
          <a:lstStyle/>
          <a:p>
            <a:pPr algn="ctr"/>
            <a:r>
              <a:rPr lang="sv-SE" sz="1600" dirty="0" smtClean="0">
                <a:latin typeface="Times New Roman" pitchFamily="18" charset="0"/>
                <a:cs typeface="Times New Roman" pitchFamily="18" charset="0"/>
              </a:rPr>
              <a:t>PROGRAM STUDI MANAJEMEN  INFORMATIKA</a:t>
            </a:r>
            <a:endParaRPr lang="en-US" sz="1600" dirty="0" smtClean="0">
              <a:latin typeface="Times New Roman" pitchFamily="18" charset="0"/>
              <a:cs typeface="Times New Roman" pitchFamily="18" charset="0"/>
            </a:endParaRPr>
          </a:p>
          <a:p>
            <a:pPr algn="ctr" eaLnBrk="0" hangingPunct="0"/>
            <a:r>
              <a:rPr lang="sv-SE" sz="1600" dirty="0" smtClean="0">
                <a:latin typeface="Times New Roman" pitchFamily="18" charset="0"/>
                <a:cs typeface="Times New Roman" pitchFamily="18" charset="0"/>
              </a:rPr>
              <a:t>FAKULTAS TEKNIK DAN ILMU KOMPUTER</a:t>
            </a:r>
            <a:endParaRPr lang="en-US" sz="1600" dirty="0" smtClean="0">
              <a:latin typeface="Times New Roman" pitchFamily="18" charset="0"/>
              <a:cs typeface="Times New Roman" pitchFamily="18" charset="0"/>
            </a:endParaRPr>
          </a:p>
          <a:p>
            <a:pPr algn="ctr" eaLnBrk="0" hangingPunct="0"/>
            <a:r>
              <a:rPr lang="sv-SE" sz="1600" dirty="0" smtClean="0">
                <a:latin typeface="Times New Roman" pitchFamily="18" charset="0"/>
                <a:cs typeface="Times New Roman" pitchFamily="18" charset="0"/>
              </a:rPr>
              <a:t>UNIVERSITAS KOMPUTER INDONESIA</a:t>
            </a:r>
            <a:endParaRPr lang="en-US" sz="1600" dirty="0" smtClean="0">
              <a:latin typeface="Times New Roman" pitchFamily="18" charset="0"/>
              <a:cs typeface="Times New Roman" pitchFamily="18" charset="0"/>
            </a:endParaRPr>
          </a:p>
          <a:p>
            <a:pPr algn="ctr" eaLnBrk="0" hangingPunct="0"/>
            <a:r>
              <a:rPr lang="sv-SE" sz="1600" dirty="0" smtClean="0">
                <a:latin typeface="Times New Roman" pitchFamily="18" charset="0"/>
                <a:cs typeface="Times New Roman" pitchFamily="18" charset="0"/>
              </a:rPr>
              <a:t>BANDUNG</a:t>
            </a:r>
            <a:endParaRPr lang="en-US" sz="1600" dirty="0" smtClean="0">
              <a:latin typeface="Times New Roman" pitchFamily="18" charset="0"/>
              <a:cs typeface="Times New Roman" pitchFamily="18" charset="0"/>
            </a:endParaRPr>
          </a:p>
          <a:p>
            <a:pPr algn="ctr" eaLnBrk="0" hangingPunct="0"/>
            <a:r>
              <a:rPr lang="sv-SE" sz="1600" dirty="0" smtClean="0">
                <a:latin typeface="Times New Roman" pitchFamily="18" charset="0"/>
                <a:ea typeface="Calibri" pitchFamily="34" charset="0"/>
                <a:cs typeface="Times New Roman" pitchFamily="18" charset="0"/>
              </a:rPr>
              <a:t>2011</a:t>
            </a:r>
            <a:endParaRPr lang="en-US" sz="1600" dirty="0">
              <a:latin typeface="Times New Roman" pitchFamily="18" charset="0"/>
              <a:cs typeface="Times New Roman" pitchFamily="18" charset="0"/>
            </a:endParaRPr>
          </a:p>
        </p:txBody>
      </p:sp>
      <p:pic>
        <p:nvPicPr>
          <p:cNvPr id="4" name="Picture 3" descr="Copy (2) of UNIKOM.GIF"/>
          <p:cNvPicPr>
            <a:picLocks noChangeAspect="1"/>
          </p:cNvPicPr>
          <p:nvPr/>
        </p:nvPicPr>
        <p:blipFill>
          <a:blip r:embed="rId2"/>
          <a:stretch>
            <a:fillRect/>
          </a:stretch>
        </p:blipFill>
        <p:spPr>
          <a:xfrm>
            <a:off x="3571868" y="3357562"/>
            <a:ext cx="1785950" cy="1785950"/>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5984" y="500042"/>
            <a:ext cx="4786346" cy="571504"/>
          </a:xfrm>
        </p:spPr>
        <p:txBody>
          <a:bodyPr>
            <a:normAutofit/>
          </a:bodyPr>
          <a:lstStyle/>
          <a:p>
            <a:pPr lvl="2" algn="ctr" rtl="0">
              <a:spcBef>
                <a:spcPct val="0"/>
              </a:spcBef>
            </a:pPr>
            <a:r>
              <a:rPr lang="en-US" sz="1600" b="1" dirty="0">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rPr>
              <a:t>Diagram </a:t>
            </a:r>
            <a:r>
              <a:rPr lang="en-US" sz="1600" b="1" dirty="0" err="1">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rPr>
              <a:t>Kontek</a:t>
            </a:r>
            <a:r>
              <a:rPr lang="en-US" sz="1600" b="1" dirty="0">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rPr>
              <a:t> Yang </a:t>
            </a:r>
            <a:r>
              <a:rPr lang="en-US" sz="1600" b="1" dirty="0" err="1">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rPr>
              <a:t>Diusulkan</a:t>
            </a:r>
            <a:r>
              <a:rPr lang="en-US" sz="1600" b="1" dirty="0">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1600" b="1" dirty="0">
                <a:solidFill>
                  <a:schemeClr val="accent1"/>
                </a:solidFill>
                <a:effectLst>
                  <a:outerShdw blurRad="38100" dist="38100" dir="2700000" algn="tl">
                    <a:srgbClr val="000000">
                      <a:alpha val="43137"/>
                    </a:srgbClr>
                  </a:outerShdw>
                </a:effectLst>
              </a:rPr>
              <a:t/>
            </a:r>
            <a:br>
              <a:rPr lang="en-US" sz="1600" b="1" dirty="0">
                <a:solidFill>
                  <a:schemeClr val="accent1"/>
                </a:solidFill>
                <a:effectLst>
                  <a:outerShdw blurRad="38100" dist="38100" dir="2700000" algn="tl">
                    <a:srgbClr val="000000">
                      <a:alpha val="43137"/>
                    </a:srgbClr>
                  </a:outerShdw>
                </a:effectLst>
              </a:rPr>
            </a:br>
            <a:endParaRPr lang="en-US" sz="1600" b="1" dirty="0">
              <a:solidFill>
                <a:schemeClr val="accent1"/>
              </a:solidFill>
              <a:effectLst>
                <a:outerShdw blurRad="38100" dist="38100" dir="2700000" algn="tl">
                  <a:srgbClr val="000000">
                    <a:alpha val="43137"/>
                  </a:srgbClr>
                </a:outerShdw>
              </a:effectLst>
            </a:endParaRPr>
          </a:p>
        </p:txBody>
      </p:sp>
      <p:sp>
        <p:nvSpPr>
          <p:cNvPr id="215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1505" name="Object 1"/>
          <p:cNvGraphicFramePr>
            <a:graphicFrameLocks noChangeAspect="1"/>
          </p:cNvGraphicFramePr>
          <p:nvPr/>
        </p:nvGraphicFramePr>
        <p:xfrm>
          <a:off x="1857356" y="2071678"/>
          <a:ext cx="5997265" cy="2286016"/>
        </p:xfrm>
        <a:graphic>
          <a:graphicData uri="http://schemas.openxmlformats.org/presentationml/2006/ole">
            <p:oleObj spid="_x0000_s21505" name="Visio" r:id="rId3" imgW="4051662" imgH="1539971" progId="Visio.Drawing.6">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0166" y="-57176"/>
            <a:ext cx="6215106" cy="342904"/>
          </a:xfrm>
        </p:spPr>
        <p:txBody>
          <a:bodyPr>
            <a:normAutofit/>
          </a:bodyPr>
          <a:lstStyle/>
          <a:p>
            <a:r>
              <a:rPr lang="en-US" sz="1600" dirty="0" smtClean="0">
                <a:latin typeface="Times New Roman" pitchFamily="18" charset="0"/>
                <a:cs typeface="Times New Roman" pitchFamily="18" charset="0"/>
              </a:rPr>
              <a:t>DFD ( Data Flow Diagram ) yang </a:t>
            </a:r>
            <a:r>
              <a:rPr lang="en-US" sz="1600" dirty="0" err="1" smtClean="0">
                <a:latin typeface="Times New Roman" pitchFamily="18" charset="0"/>
                <a:cs typeface="Times New Roman" pitchFamily="18" charset="0"/>
              </a:rPr>
              <a:t>Diusulkan</a:t>
            </a:r>
            <a:endParaRPr lang="en-US" sz="1600" dirty="0">
              <a:latin typeface="Times New Roman" pitchFamily="18" charset="0"/>
              <a:cs typeface="Times New Roman" pitchFamily="18" charset="0"/>
            </a:endParaRPr>
          </a:p>
        </p:txBody>
      </p:sp>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3555"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 name="Object 2"/>
          <p:cNvGraphicFramePr>
            <a:graphicFrameLocks noChangeAspect="1"/>
          </p:cNvGraphicFramePr>
          <p:nvPr/>
        </p:nvGraphicFramePr>
        <p:xfrm>
          <a:off x="1785918" y="572401"/>
          <a:ext cx="6215106" cy="6285599"/>
        </p:xfrm>
        <a:graphic>
          <a:graphicData uri="http://schemas.openxmlformats.org/presentationml/2006/ole">
            <p:oleObj spid="_x0000_s23554" name="Visio" r:id="rId3" imgW="6739943" imgH="6825082" progId="Visio.Drawing.6">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57356" y="500042"/>
            <a:ext cx="5857916" cy="571504"/>
          </a:xfrm>
        </p:spPr>
        <p:txBody>
          <a:bodyPr>
            <a:normAutofit/>
          </a:bodyPr>
          <a:lstStyle/>
          <a:p>
            <a:pPr lvl="0"/>
            <a:r>
              <a:rPr lang="en-US" sz="1600" dirty="0" smtClean="0">
                <a:latin typeface="Times New Roman" pitchFamily="18" charset="0"/>
                <a:cs typeface="Times New Roman" pitchFamily="18" charset="0"/>
              </a:rPr>
              <a:t>Entity Relationship Diagram(ERD)</a:t>
            </a:r>
            <a:br>
              <a:rPr lang="en-US" sz="1600" dirty="0" smtClean="0">
                <a:latin typeface="Times New Roman" pitchFamily="18" charset="0"/>
                <a:cs typeface="Times New Roman" pitchFamily="18" charset="0"/>
              </a:rPr>
            </a:br>
            <a:endParaRPr lang="en-US" sz="1600" dirty="0">
              <a:latin typeface="Times New Roman" pitchFamily="18" charset="0"/>
              <a:cs typeface="Times New Roman" pitchFamily="18" charset="0"/>
            </a:endParaRPr>
          </a:p>
        </p:txBody>
      </p:sp>
      <p:sp>
        <p:nvSpPr>
          <p:cNvPr id="245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79"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 name="Object 2"/>
          <p:cNvGraphicFramePr>
            <a:graphicFrameLocks noChangeAspect="1"/>
          </p:cNvGraphicFramePr>
          <p:nvPr/>
        </p:nvGraphicFramePr>
        <p:xfrm>
          <a:off x="1571604" y="1142984"/>
          <a:ext cx="6062025" cy="4500594"/>
        </p:xfrm>
        <a:graphic>
          <a:graphicData uri="http://schemas.openxmlformats.org/presentationml/2006/ole">
            <p:oleObj spid="_x0000_s24578" name="Visio" r:id="rId3" imgW="5900782" imgH="3712610" progId="Visio.Drawing.6">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1736" y="285728"/>
            <a:ext cx="3857652" cy="771532"/>
          </a:xfrm>
        </p:spPr>
        <p:txBody>
          <a:bodyPr>
            <a:normAutofit/>
          </a:bodyPr>
          <a:lstStyle/>
          <a:p>
            <a:pPr lvl="0"/>
            <a:r>
              <a:rPr lang="en-US" sz="1600" dirty="0" err="1" smtClean="0">
                <a:latin typeface="Times New Roman" pitchFamily="18" charset="0"/>
                <a:cs typeface="Times New Roman" pitchFamily="18" charset="0"/>
              </a:rPr>
              <a:t>Relasi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Tabel</a:t>
            </a:r>
            <a:r>
              <a:rPr lang="en-US" sz="1600" dirty="0" smtClean="0">
                <a:latin typeface="Times New Roman" pitchFamily="18" charset="0"/>
                <a:cs typeface="Times New Roman" pitchFamily="18" charset="0"/>
              </a:rPr>
              <a:t/>
            </a:r>
            <a:br>
              <a:rPr lang="en-US" sz="1600" dirty="0" smtClean="0">
                <a:latin typeface="Times New Roman" pitchFamily="18" charset="0"/>
                <a:cs typeface="Times New Roman" pitchFamily="18" charset="0"/>
              </a:rPr>
            </a:br>
            <a:endParaRPr lang="en-US" sz="1600" dirty="0">
              <a:latin typeface="Times New Roman" pitchFamily="18" charset="0"/>
              <a:cs typeface="Times New Roman" pitchFamily="18" charset="0"/>
            </a:endParaRPr>
          </a:p>
        </p:txBody>
      </p:sp>
      <p:sp>
        <p:nvSpPr>
          <p:cNvPr id="256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560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 name="Object 2"/>
          <p:cNvGraphicFramePr>
            <a:graphicFrameLocks noChangeAspect="1"/>
          </p:cNvGraphicFramePr>
          <p:nvPr/>
        </p:nvGraphicFramePr>
        <p:xfrm>
          <a:off x="2214546" y="1357298"/>
          <a:ext cx="5929354" cy="4920102"/>
        </p:xfrm>
        <a:graphic>
          <a:graphicData uri="http://schemas.openxmlformats.org/presentationml/2006/ole">
            <p:oleObj spid="_x0000_s25602" name="Visio" r:id="rId3" imgW="5889358" imgH="5474988" progId="Visio.Drawing.6">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28860" y="357166"/>
            <a:ext cx="4143404" cy="642942"/>
          </a:xfrm>
        </p:spPr>
        <p:txBody>
          <a:bodyPr>
            <a:normAutofit fontScale="90000"/>
          </a:bodyPr>
          <a:lstStyle/>
          <a:p>
            <a:r>
              <a:rPr lang="en-US" sz="1600" dirty="0" smtClean="0">
                <a:latin typeface="Times New Roman" pitchFamily="18" charset="0"/>
                <a:cs typeface="Times New Roman" pitchFamily="18" charset="0"/>
              </a:rPr>
              <a:t>KESIMPULAN DAN SARAN</a:t>
            </a:r>
            <a:r>
              <a:rPr lang="en-US" dirty="0" smtClean="0"/>
              <a:t/>
            </a:r>
            <a:br>
              <a:rPr lang="en-US" dirty="0" smtClean="0"/>
            </a:br>
            <a:endParaRPr lang="en-US" dirty="0"/>
          </a:p>
        </p:txBody>
      </p:sp>
      <p:sp>
        <p:nvSpPr>
          <p:cNvPr id="3" name="Subtitle 2"/>
          <p:cNvSpPr>
            <a:spLocks noGrp="1"/>
          </p:cNvSpPr>
          <p:nvPr>
            <p:ph type="subTitle" idx="1"/>
          </p:nvPr>
        </p:nvSpPr>
        <p:spPr>
          <a:xfrm>
            <a:off x="571472" y="500042"/>
            <a:ext cx="8286808" cy="6072230"/>
          </a:xfrm>
        </p:spPr>
        <p:txBody>
          <a:bodyPr>
            <a:normAutofit/>
          </a:bodyPr>
          <a:lstStyle/>
          <a:p>
            <a:pPr lvl="0" algn="l"/>
            <a:r>
              <a:rPr lang="en-US" sz="2000" b="1" dirty="0" err="1" smtClean="0">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rPr>
              <a:t>Kesimpulan</a:t>
            </a:r>
            <a:endParaRPr lang="en-US" sz="2000" b="1" dirty="0" smtClean="0">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endParaRPr>
          </a:p>
          <a:p>
            <a:pPr marL="514350" lvl="0" indent="-514350" algn="just">
              <a:buFont typeface="+mj-lt"/>
              <a:buAutoNum type="arabicPeriod"/>
            </a:pPr>
            <a:r>
              <a:rPr lang="en-US" sz="2000" dirty="0" err="1" smtClean="0">
                <a:latin typeface="Times New Roman" pitchFamily="18" charset="0"/>
                <a:cs typeface="Times New Roman" pitchFamily="18" charset="0"/>
              </a:rPr>
              <a:t>Dengan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adanya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sistem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informasi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Akademik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harapkan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dapat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membantu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siswa/siswi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melakukan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proses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pendaftaran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a:t>
            </a:r>
            <a:r>
              <a:rPr lang="en-US" sz="2000" dirty="0" smtClean="0">
                <a:latin typeface="Times New Roman" pitchFamily="18" charset="0"/>
                <a:cs typeface="Times New Roman" pitchFamily="18" charset="0"/>
              </a:rPr>
              <a:t> SMA Kemah Indonesia 2 </a:t>
            </a:r>
            <a:r>
              <a:rPr lang="en-US" sz="2000" dirty="0" err="1" smtClean="0">
                <a:latin typeface="Times New Roman" pitchFamily="18" charset="0"/>
                <a:cs typeface="Times New Roman" pitchFamily="18" charset="0"/>
              </a:rPr>
              <a:t>Bandung</a:t>
            </a:r>
            <a:r>
              <a:rPr lang="en-US" sz="2000" dirty="0" smtClean="0">
                <a:latin typeface="Times New Roman" pitchFamily="18" charset="0"/>
                <a:cs typeface="Times New Roman" pitchFamily="18" charset="0"/>
              </a:rPr>
              <a:t>. </a:t>
            </a:r>
          </a:p>
          <a:p>
            <a:pPr marL="514350" lvl="0" indent="-514350" algn="just">
              <a:buFont typeface="+mj-lt"/>
              <a:buAutoNum type="arabicPeriod"/>
            </a:pPr>
            <a:r>
              <a:rPr lang="en-US" sz="2000" dirty="0" err="1" smtClean="0">
                <a:latin typeface="Times New Roman" pitchFamily="18" charset="0"/>
                <a:cs typeface="Times New Roman" pitchFamily="18" charset="0"/>
              </a:rPr>
              <a:t>Diharapkan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dengan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diterapkannya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sistem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informasi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Akademik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proses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pencarian</a:t>
            </a:r>
            <a:r>
              <a:rPr lang="en-US" sz="2000" dirty="0" smtClean="0">
                <a:latin typeface="Times New Roman" pitchFamily="18" charset="0"/>
                <a:cs typeface="Times New Roman" pitchFamily="18" charset="0"/>
              </a:rPr>
              <a:t> data </a:t>
            </a:r>
            <a:r>
              <a:rPr lang="en-US" sz="2000" dirty="0" err="1" smtClean="0">
                <a:latin typeface="Times New Roman" pitchFamily="18" charset="0"/>
                <a:cs typeface="Times New Roman" pitchFamily="18" charset="0"/>
              </a:rPr>
              <a:t>siswa</a:t>
            </a:r>
            <a:r>
              <a:rPr lang="en-US" sz="2000" dirty="0" smtClean="0">
                <a:latin typeface="Times New Roman" pitchFamily="18" charset="0"/>
                <a:cs typeface="Times New Roman" pitchFamily="18" charset="0"/>
              </a:rPr>
              <a:t>, data </a:t>
            </a:r>
            <a:r>
              <a:rPr lang="en-US" sz="2000" dirty="0" err="1" smtClean="0">
                <a:latin typeface="Times New Roman" pitchFamily="18" charset="0"/>
                <a:cs typeface="Times New Roman" pitchFamily="18" charset="0"/>
              </a:rPr>
              <a:t>kelas</a:t>
            </a:r>
            <a:r>
              <a:rPr lang="en-US" sz="2000" dirty="0" smtClean="0">
                <a:latin typeface="Times New Roman" pitchFamily="18" charset="0"/>
                <a:cs typeface="Times New Roman" pitchFamily="18" charset="0"/>
              </a:rPr>
              <a:t>, data </a:t>
            </a:r>
            <a:r>
              <a:rPr lang="en-US" sz="2000" dirty="0" err="1" smtClean="0">
                <a:latin typeface="Times New Roman" pitchFamily="18" charset="0"/>
                <a:cs typeface="Times New Roman" pitchFamily="18" charset="0"/>
              </a:rPr>
              <a:t>nilai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pembuatan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laporan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menjadi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lebih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efektif</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efisien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karena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penyimpanan</a:t>
            </a:r>
            <a:r>
              <a:rPr lang="en-US" sz="2000" dirty="0" smtClean="0">
                <a:latin typeface="Times New Roman" pitchFamily="18" charset="0"/>
                <a:cs typeface="Times New Roman" pitchFamily="18" charset="0"/>
              </a:rPr>
              <a:t> data </a:t>
            </a:r>
            <a:r>
              <a:rPr lang="en-US" sz="2000" dirty="0" err="1" smtClean="0">
                <a:latin typeface="Times New Roman" pitchFamily="18" charset="0"/>
                <a:cs typeface="Times New Roman" pitchFamily="18" charset="0"/>
              </a:rPr>
              <a:t>sudah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bentuk</a:t>
            </a:r>
            <a:r>
              <a:rPr lang="en-US" sz="2000" dirty="0" smtClean="0">
                <a:latin typeface="Times New Roman" pitchFamily="18" charset="0"/>
                <a:cs typeface="Times New Roman" pitchFamily="18" charset="0"/>
              </a:rPr>
              <a:t> database .</a:t>
            </a:r>
          </a:p>
          <a:p>
            <a:pPr marL="514350" indent="-514350" algn="just"/>
            <a:endParaRPr lang="en-US" sz="2000" dirty="0" smtClean="0">
              <a:latin typeface="Times New Roman" pitchFamily="18" charset="0"/>
              <a:cs typeface="Times New Roman" pitchFamily="18" charset="0"/>
            </a:endParaRPr>
          </a:p>
          <a:p>
            <a:pPr marL="514350" lvl="1" indent="-514350" algn="just">
              <a:buClr>
                <a:schemeClr val="tx1">
                  <a:shade val="95000"/>
                </a:schemeClr>
              </a:buClr>
              <a:buSzPct val="65000"/>
            </a:pPr>
            <a:r>
              <a:rPr lang="en-US" sz="2000" b="1" dirty="0" smtClean="0">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rPr>
              <a:t>Saran</a:t>
            </a:r>
            <a:endParaRPr lang="en-US" sz="2000" dirty="0" smtClean="0">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endParaRPr>
          </a:p>
          <a:p>
            <a:pPr marL="514350" lvl="0" indent="-514350" algn="just">
              <a:buFont typeface="+mj-lt"/>
              <a:buAutoNum type="arabicPeriod"/>
            </a:pPr>
            <a:r>
              <a:rPr lang="en-US" sz="2000" dirty="0" err="1" smtClean="0">
                <a:latin typeface="Times New Roman" pitchFamily="18" charset="0"/>
                <a:cs typeface="Times New Roman" pitchFamily="18" charset="0"/>
              </a:rPr>
              <a:t>Akan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lebih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baik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jika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perencanaan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pengembangan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dari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sistem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informasi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Akademik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siswa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ditingkatan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menjadi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adanya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tentang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Penjadwalan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Pembayaran</a:t>
            </a:r>
            <a:r>
              <a:rPr lang="en-US" sz="2000" dirty="0" smtClean="0">
                <a:latin typeface="Times New Roman" pitchFamily="18" charset="0"/>
                <a:cs typeface="Times New Roman" pitchFamily="18" charset="0"/>
              </a:rPr>
              <a:t> SPP </a:t>
            </a:r>
            <a:r>
              <a:rPr lang="en-US" sz="2000" dirty="0" err="1" smtClean="0">
                <a:latin typeface="Times New Roman" pitchFamily="18" charset="0"/>
                <a:cs typeface="Times New Roman" pitchFamily="18" charset="0"/>
              </a:rPr>
              <a:t>bagi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pihak</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bersangkutan</a:t>
            </a:r>
            <a:r>
              <a:rPr lang="en-US" sz="2000" dirty="0" smtClean="0">
                <a:latin typeface="Times New Roman" pitchFamily="18" charset="0"/>
                <a:cs typeface="Times New Roman" pitchFamily="18" charset="0"/>
              </a:rPr>
              <a:t>.</a:t>
            </a:r>
          </a:p>
          <a:p>
            <a:pPr marL="514350" lvl="0" indent="-514350" algn="just">
              <a:buFont typeface="+mj-lt"/>
              <a:buAutoNum type="arabicPeriod"/>
            </a:pPr>
            <a:r>
              <a:rPr lang="en-US" sz="2000" dirty="0" err="1" smtClean="0">
                <a:latin typeface="Times New Roman" pitchFamily="18" charset="0"/>
                <a:cs typeface="Times New Roman" pitchFamily="18" charset="0"/>
              </a:rPr>
              <a:t>Untuk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instansi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terkait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dapat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meningkatkan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sumber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manusia</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kompeten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dibidang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teknologi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informasi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untuk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memaksimalkan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pengelolaan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sistem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informasi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Akademik</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telah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dibuat</a:t>
            </a:r>
            <a:r>
              <a:rPr lang="en-US" sz="2000" dirty="0" smtClean="0">
                <a:latin typeface="Times New Roman" pitchFamily="18" charset="0"/>
                <a:cs typeface="Times New Roman" pitchFamily="18" charset="0"/>
              </a:rPr>
              <a:t>.</a:t>
            </a:r>
          </a:p>
          <a:p>
            <a:pPr marL="514350" indent="-514350" algn="just"/>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2428868"/>
            <a:ext cx="8229600" cy="1143000"/>
          </a:xfrm>
        </p:spPr>
        <p:txBody>
          <a:bodyPr>
            <a:normAutofit/>
          </a:bodyPr>
          <a:lstStyle/>
          <a:p>
            <a:r>
              <a:rPr lang="en-US" sz="2400" dirty="0" smtClean="0">
                <a:latin typeface="Times New Roman" pitchFamily="18" charset="0"/>
                <a:cs typeface="Times New Roman" pitchFamily="18" charset="0"/>
              </a:rPr>
              <a:t>TERIMA KASIH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SEKIAN PRESENTASI DARI SAYA</a:t>
            </a:r>
            <a:endParaRPr lang="en-US"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7422" y="0"/>
            <a:ext cx="4286280" cy="500066"/>
          </a:xfrm>
        </p:spPr>
        <p:txBody>
          <a:bodyPr>
            <a:normAutofit fontScale="90000"/>
          </a:bodyPr>
          <a:lstStyle/>
          <a:p>
            <a:r>
              <a:rPr lang="en-US" sz="2800" dirty="0" err="1" smtClean="0">
                <a:latin typeface="Times New Roman" pitchFamily="18" charset="0"/>
                <a:cs typeface="Times New Roman" pitchFamily="18" charset="0"/>
              </a:rPr>
              <a:t>Latar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belakang</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285720" y="785794"/>
            <a:ext cx="8215370" cy="4857784"/>
          </a:xfrm>
        </p:spPr>
        <p:txBody>
          <a:bodyPr/>
          <a:lstStyle/>
          <a:p>
            <a:pPr algn="just">
              <a:buNone/>
            </a:pPr>
            <a:r>
              <a:rPr lang="en-US" sz="2000" dirty="0" smtClean="0"/>
              <a:t>	</a:t>
            </a:r>
          </a:p>
          <a:p>
            <a:pPr algn="just">
              <a:buNone/>
            </a:pPr>
            <a:r>
              <a:rPr lang="en-US" sz="2000" dirty="0" smtClean="0"/>
              <a:t>	</a:t>
            </a:r>
            <a:r>
              <a:rPr lang="en-US" sz="2000" dirty="0" err="1" smtClean="0"/>
              <a:t>karena</a:t>
            </a:r>
            <a:r>
              <a:rPr lang="en-US" sz="2000" dirty="0" smtClean="0"/>
              <a:t> </a:t>
            </a:r>
            <a:r>
              <a:rPr lang="id-ID" sz="2000" dirty="0" smtClean="0"/>
              <a:t>Sistem informasi pendaftaran dan registrasi ulang </a:t>
            </a:r>
            <a:r>
              <a:rPr lang="en-US" sz="2000" dirty="0" smtClean="0"/>
              <a:t>yang </a:t>
            </a:r>
            <a:r>
              <a:rPr lang="id-ID" sz="2000" dirty="0" smtClean="0"/>
              <a:t>diadakan </a:t>
            </a:r>
            <a:r>
              <a:rPr lang="en-US" sz="2000" dirty="0" err="1" smtClean="0"/>
              <a:t>pada</a:t>
            </a:r>
            <a:r>
              <a:rPr lang="id-ID" sz="2000" dirty="0" smtClean="0"/>
              <a:t> SMA</a:t>
            </a:r>
            <a:r>
              <a:rPr lang="en-US" sz="2000" dirty="0" smtClean="0"/>
              <a:t> </a:t>
            </a:r>
            <a:r>
              <a:rPr lang="id-ID" sz="2000" dirty="0" smtClean="0"/>
              <a:t>KEMAH INDONESIA 2 BANDUNG saat ini masih dilakukan dengan</a:t>
            </a:r>
            <a:r>
              <a:rPr lang="en-US" sz="2000" dirty="0" smtClean="0"/>
              <a:t> </a:t>
            </a:r>
            <a:r>
              <a:rPr lang="en-US" sz="2000" dirty="0" err="1" smtClean="0"/>
              <a:t>cara</a:t>
            </a:r>
            <a:r>
              <a:rPr lang="en-US" sz="2000" dirty="0" smtClean="0"/>
              <a:t> </a:t>
            </a:r>
            <a:r>
              <a:rPr lang="id-ID" sz="2000" dirty="0" smtClean="0"/>
              <a:t>manual yaitu setiap siswa harus datang ke sekolah untuk melakukan pendaftaran dan registrasi ulang, proses ini membutuhkan waktu yang cukup lama. Serta pelayanan informasi pendaftaran dan registrasi ulang ini masih belum menggunakan cara komputerisasi. Lamanya waktu yang dibutuhkan untuk melakukan pengecekan data siswa menyebabkan ketidakefisiena</a:t>
            </a:r>
            <a:r>
              <a:rPr lang="en-US" sz="2000" dirty="0" smtClean="0"/>
              <a:t>n</a:t>
            </a:r>
            <a:r>
              <a:rPr lang="id-ID" sz="2000" dirty="0" smtClean="0"/>
              <a:t>. ketidakefisiena</a:t>
            </a:r>
            <a:r>
              <a:rPr lang="en-US" sz="2000" dirty="0" smtClean="0"/>
              <a:t>n</a:t>
            </a:r>
            <a:r>
              <a:rPr lang="id-ID" sz="2000" dirty="0" smtClean="0"/>
              <a:t> ini membuat siswa harus menunggu untuk mengetahui informasi hasil pengecekan pendaftaran dan registrasi ulang yang dilakukan. </a:t>
            </a:r>
            <a:r>
              <a:rPr lang="en-US" sz="2000" dirty="0" err="1" smtClean="0"/>
              <a:t>sehingga</a:t>
            </a:r>
            <a:r>
              <a:rPr lang="en-US" sz="2000" dirty="0" smtClean="0"/>
              <a:t>  </a:t>
            </a:r>
            <a:r>
              <a:rPr lang="en-US" sz="2000" dirty="0" err="1" smtClean="0"/>
              <a:t>dengan</a:t>
            </a:r>
            <a:r>
              <a:rPr lang="en-US" sz="2000" dirty="0" smtClean="0"/>
              <a:t> </a:t>
            </a:r>
            <a:r>
              <a:rPr lang="en-US" sz="2000" dirty="0" err="1" smtClean="0"/>
              <a:t>adanya</a:t>
            </a:r>
            <a:r>
              <a:rPr lang="en-US" sz="2000" dirty="0" smtClean="0"/>
              <a:t> web </a:t>
            </a:r>
            <a:r>
              <a:rPr lang="en-US" sz="2000" dirty="0" err="1" smtClean="0"/>
              <a:t>ini</a:t>
            </a:r>
            <a:r>
              <a:rPr lang="en-US" sz="2000" dirty="0" smtClean="0"/>
              <a:t> </a:t>
            </a:r>
            <a:r>
              <a:rPr lang="en-US" sz="2000" dirty="0" err="1" smtClean="0"/>
              <a:t>maka</a:t>
            </a:r>
            <a:r>
              <a:rPr lang="en-US" sz="2000" dirty="0" smtClean="0"/>
              <a:t> </a:t>
            </a:r>
            <a:r>
              <a:rPr lang="en-US" sz="2000" dirty="0" err="1" smtClean="0"/>
              <a:t>diharapkan</a:t>
            </a:r>
            <a:r>
              <a:rPr lang="en-US" sz="2000" dirty="0" smtClean="0"/>
              <a:t> </a:t>
            </a:r>
            <a:r>
              <a:rPr lang="en-US" sz="2000" dirty="0" err="1" smtClean="0"/>
              <a:t>dapat</a:t>
            </a:r>
            <a:r>
              <a:rPr lang="en-US" sz="2000" dirty="0" smtClean="0"/>
              <a:t> </a:t>
            </a:r>
            <a:r>
              <a:rPr lang="en-US" sz="2000" dirty="0" err="1" smtClean="0"/>
              <a:t>mempermudah</a:t>
            </a:r>
            <a:r>
              <a:rPr lang="en-US" sz="2000" dirty="0" smtClean="0"/>
              <a:t> </a:t>
            </a:r>
            <a:r>
              <a:rPr lang="en-US" sz="2000" dirty="0" err="1" smtClean="0"/>
              <a:t>siswa</a:t>
            </a:r>
            <a:r>
              <a:rPr lang="en-US" sz="2000" dirty="0" smtClean="0"/>
              <a:t> </a:t>
            </a:r>
            <a:r>
              <a:rPr lang="en-US" sz="2000" dirty="0" err="1" smtClean="0"/>
              <a:t>dalam</a:t>
            </a:r>
            <a:r>
              <a:rPr lang="en-US" sz="2000" dirty="0" smtClean="0"/>
              <a:t> </a:t>
            </a:r>
            <a:r>
              <a:rPr lang="en-US" sz="2000" dirty="0" err="1" smtClean="0"/>
              <a:t>melakukan</a:t>
            </a:r>
            <a:r>
              <a:rPr lang="en-US" sz="2000" dirty="0" smtClean="0"/>
              <a:t> </a:t>
            </a:r>
            <a:r>
              <a:rPr lang="en-US" sz="2000" dirty="0" err="1" smtClean="0"/>
              <a:t>proses</a:t>
            </a:r>
            <a:r>
              <a:rPr lang="en-US" sz="2000" dirty="0" smtClean="0"/>
              <a:t> </a:t>
            </a:r>
            <a:r>
              <a:rPr lang="en-US" sz="2000" dirty="0" err="1" smtClean="0"/>
              <a:t>pendaftaran</a:t>
            </a:r>
            <a:r>
              <a:rPr lang="en-US" sz="2000" dirty="0" smtClean="0"/>
              <a:t> </a:t>
            </a:r>
            <a:r>
              <a:rPr lang="en-US" sz="2000" dirty="0" err="1" smtClean="0"/>
              <a:t>dan</a:t>
            </a:r>
            <a:r>
              <a:rPr lang="en-US" sz="2000" dirty="0" smtClean="0"/>
              <a:t> </a:t>
            </a:r>
            <a:r>
              <a:rPr lang="en-US" sz="2000" dirty="0" err="1" smtClean="0"/>
              <a:t>registrasi</a:t>
            </a:r>
            <a:r>
              <a:rPr lang="en-US" sz="2000" dirty="0" smtClean="0"/>
              <a:t> </a:t>
            </a:r>
            <a:r>
              <a:rPr lang="en-US" sz="2000" dirty="0" err="1" smtClean="0"/>
              <a:t>ulang</a:t>
            </a:r>
            <a:r>
              <a:rPr lang="en-US" sz="2000" dirty="0" smtClean="0"/>
              <a:t> </a:t>
            </a:r>
            <a:r>
              <a:rPr lang="en-US" sz="2000" dirty="0" err="1" smtClean="0"/>
              <a:t>siswa</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71480"/>
            <a:ext cx="8229600" cy="857232"/>
          </a:xfrm>
        </p:spPr>
        <p:txBody>
          <a:bodyPr>
            <a:noAutofit/>
          </a:bodyPr>
          <a:lstStyle/>
          <a:p>
            <a:pPr lvl="0" algn="ctr"/>
            <a:r>
              <a:rPr lang="en-US" sz="2800" b="1" dirty="0" err="1" smtClean="0">
                <a:solidFill>
                  <a:schemeClr val="tx1"/>
                </a:solidFill>
                <a:effectLst/>
                <a:latin typeface="Times New Roman" pitchFamily="18" charset="0"/>
                <a:cs typeface="Times New Roman" pitchFamily="18" charset="0"/>
              </a:rPr>
              <a:t>Identifikasi</a:t>
            </a:r>
            <a:r>
              <a:rPr lang="en-US" sz="2800" b="1" dirty="0" smtClean="0">
                <a:solidFill>
                  <a:schemeClr val="tx1"/>
                </a:solidFill>
                <a:effectLst/>
                <a:latin typeface="Times New Roman" pitchFamily="18" charset="0"/>
                <a:cs typeface="Times New Roman" pitchFamily="18" charset="0"/>
              </a:rPr>
              <a:t>  </a:t>
            </a:r>
            <a:r>
              <a:rPr lang="en-US" sz="2800" b="1" dirty="0" err="1" smtClean="0">
                <a:solidFill>
                  <a:schemeClr val="tx1"/>
                </a:solidFill>
                <a:effectLst/>
                <a:latin typeface="Times New Roman" pitchFamily="18" charset="0"/>
                <a:cs typeface="Times New Roman" pitchFamily="18" charset="0"/>
              </a:rPr>
              <a:t>masalah</a:t>
            </a:r>
            <a:r>
              <a:rPr lang="en-US" sz="2800" b="1" dirty="0" smtClean="0">
                <a:solidFill>
                  <a:schemeClr val="tx1"/>
                </a:solidFill>
                <a:effectLst/>
                <a:latin typeface="Times New Roman" pitchFamily="18" charset="0"/>
                <a:cs typeface="Times New Roman" pitchFamily="18" charset="0"/>
              </a:rPr>
              <a:t> </a:t>
            </a:r>
            <a:r>
              <a:rPr lang="en-US" sz="2800" dirty="0" smtClean="0">
                <a:effectLst/>
                <a:latin typeface="Times New Roman" pitchFamily="18" charset="0"/>
                <a:cs typeface="Times New Roman" pitchFamily="18" charset="0"/>
              </a:rPr>
              <a:t/>
            </a:r>
            <a:br>
              <a:rPr lang="en-US" sz="2800" dirty="0" smtClean="0">
                <a:effectLst/>
                <a:latin typeface="Times New Roman" pitchFamily="18" charset="0"/>
                <a:cs typeface="Times New Roman" pitchFamily="18" charset="0"/>
              </a:rPr>
            </a:br>
            <a:endParaRPr lang="en-US" sz="2800" dirty="0">
              <a:effectLst/>
              <a:latin typeface="Times New Roman" pitchFamily="18" charset="0"/>
              <a:cs typeface="Times New Roman" pitchFamily="18" charset="0"/>
            </a:endParaRPr>
          </a:p>
        </p:txBody>
      </p:sp>
      <p:sp>
        <p:nvSpPr>
          <p:cNvPr id="3" name="Subtitle 2"/>
          <p:cNvSpPr>
            <a:spLocks noGrp="1"/>
          </p:cNvSpPr>
          <p:nvPr>
            <p:ph type="subTitle" idx="1"/>
          </p:nvPr>
        </p:nvSpPr>
        <p:spPr>
          <a:xfrm>
            <a:off x="0" y="2000240"/>
            <a:ext cx="9144000" cy="2214578"/>
          </a:xfrm>
        </p:spPr>
        <p:txBody>
          <a:bodyPr>
            <a:normAutofit fontScale="92500"/>
          </a:bodyPr>
          <a:lstStyle/>
          <a:p>
            <a:pPr marL="457200" lvl="0" indent="-457200" algn="just">
              <a:buFont typeface="+mj-lt"/>
              <a:buAutoNum type="arabicPeriod"/>
            </a:pPr>
            <a:r>
              <a:rPr lang="en-US" dirty="0" err="1" smtClean="0">
                <a:latin typeface="Times New Roman" pitchFamily="18" charset="0"/>
                <a:cs typeface="Times New Roman" pitchFamily="18" charset="0"/>
              </a:rPr>
              <a:t>Banyaknya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calon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siswa</a:t>
            </a:r>
            <a:r>
              <a:rPr lang="en-US" dirty="0" smtClean="0">
                <a:latin typeface="Times New Roman" pitchFamily="18" charset="0"/>
                <a:cs typeface="Times New Roman" pitchFamily="18" charset="0"/>
              </a:rPr>
              <a:t> yang </a:t>
            </a:r>
            <a:r>
              <a:rPr lang="en-US" dirty="0" err="1" smtClean="0">
                <a:latin typeface="Times New Roman" pitchFamily="18" charset="0"/>
                <a:cs typeface="Times New Roman" pitchFamily="18" charset="0"/>
              </a:rPr>
              <a:t>mendaftar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menjadikan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petugas</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tata usaha </a:t>
            </a:r>
            <a:r>
              <a:rPr lang="en-US" dirty="0" err="1" smtClean="0">
                <a:latin typeface="Times New Roman" pitchFamily="18" charset="0"/>
                <a:cs typeface="Times New Roman" pitchFamily="18" charset="0"/>
              </a:rPr>
              <a:t>kesulitan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dalam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memproses</a:t>
            </a:r>
            <a:r>
              <a:rPr lang="en-US" dirty="0" smtClean="0">
                <a:latin typeface="Times New Roman" pitchFamily="18" charset="0"/>
                <a:cs typeface="Times New Roman" pitchFamily="18" charset="0"/>
              </a:rPr>
              <a:t> data  </a:t>
            </a:r>
            <a:r>
              <a:rPr lang="en-US" dirty="0" err="1" smtClean="0">
                <a:latin typeface="Times New Roman" pitchFamily="18" charset="0"/>
                <a:cs typeface="Times New Roman" pitchFamily="18" charset="0"/>
              </a:rPr>
              <a:t>pendaftaran</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dan  registrasi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ulang</a:t>
            </a:r>
            <a:endParaRPr lang="en-US" dirty="0" smtClean="0">
              <a:latin typeface="Times New Roman" pitchFamily="18" charset="0"/>
              <a:cs typeface="Times New Roman" pitchFamily="18" charset="0"/>
            </a:endParaRPr>
          </a:p>
          <a:p>
            <a:pPr marL="457200" indent="-457200" algn="just">
              <a:buFont typeface="+mj-lt"/>
              <a:buAutoNum type="arabicPeriod"/>
            </a:pPr>
            <a:r>
              <a:rPr lang="en-US" dirty="0" err="1" smtClean="0">
                <a:latin typeface="Times New Roman" pitchFamily="18" charset="0"/>
                <a:cs typeface="Times New Roman" pitchFamily="18" charset="0"/>
              </a:rPr>
              <a:t>Belum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adanya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sistem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terkomputerisasi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menyebabkan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proses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pendaftaran</a:t>
            </a:r>
            <a:r>
              <a:rPr lang="id-ID" dirty="0" smtClean="0">
                <a:latin typeface="Times New Roman" pitchFamily="18" charset="0"/>
                <a:cs typeface="Times New Roman" pitchFamily="18" charset="0"/>
              </a:rPr>
              <a:t> dan registrasi ulang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berjalan</a:t>
            </a:r>
            <a:r>
              <a:rPr lang="en-US" dirty="0" smtClean="0">
                <a:latin typeface="Times New Roman" pitchFamily="18" charset="0"/>
                <a:cs typeface="Times New Roman" pitchFamily="18" charset="0"/>
              </a:rPr>
              <a:t> lama</a:t>
            </a:r>
            <a:r>
              <a:rPr lang="id-ID"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p>
          <a:p>
            <a:pPr marL="457200" lvl="0" indent="-457200" algn="just">
              <a:buFont typeface="+mj-lt"/>
              <a:buAutoNum type="arabicPeriod"/>
            </a:pPr>
            <a:endParaRPr lang="en-US" sz="2400" dirty="0" smtClean="0">
              <a:latin typeface="Times New Roman" pitchFamily="18" charset="0"/>
              <a:cs typeface="Times New Roman" pitchFamily="18" charset="0"/>
            </a:endParaRPr>
          </a:p>
          <a:p>
            <a:pPr algn="l"/>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500066"/>
            <a:ext cx="8229600" cy="928670"/>
          </a:xfrm>
        </p:spPr>
        <p:txBody>
          <a:bodyPr>
            <a:noAutofit/>
          </a:bodyPr>
          <a:lstStyle/>
          <a:p>
            <a:pPr lvl="0"/>
            <a:r>
              <a:rPr lang="en-US" sz="2800" dirty="0" err="1" smtClean="0">
                <a:solidFill>
                  <a:schemeClr val="tx1"/>
                </a:solidFill>
                <a:latin typeface="Times New Roman" pitchFamily="18" charset="0"/>
                <a:cs typeface="Times New Roman" pitchFamily="18" charset="0"/>
              </a:rPr>
              <a:t>Tujuan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penelitian</a:t>
            </a:r>
            <a:r>
              <a:rPr lang="en-US" sz="2800" dirty="0" smtClean="0">
                <a:solidFill>
                  <a:schemeClr val="tx1"/>
                </a:solidFill>
                <a:latin typeface="Times New Roman" pitchFamily="18" charset="0"/>
                <a:cs typeface="Times New Roman" pitchFamily="18" charset="0"/>
              </a:rPr>
              <a:t/>
            </a:r>
            <a:br>
              <a:rPr lang="en-US" sz="2800" dirty="0" smtClean="0">
                <a:solidFill>
                  <a:schemeClr val="tx1"/>
                </a:solidFill>
                <a:latin typeface="Times New Roman" pitchFamily="18" charset="0"/>
                <a:cs typeface="Times New Roman" pitchFamily="18" charset="0"/>
              </a:rPr>
            </a:br>
            <a:endParaRPr lang="en-US" sz="2800"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0" y="1643050"/>
            <a:ext cx="9144000" cy="4714908"/>
          </a:xfrm>
        </p:spPr>
        <p:txBody>
          <a:bodyPr>
            <a:normAutofit/>
          </a:bodyPr>
          <a:lstStyle/>
          <a:p>
            <a:pPr marL="514350" lvl="0" indent="-514350" algn="just">
              <a:buFont typeface="+mj-lt"/>
              <a:buAutoNum type="arabicPeriod"/>
            </a:pPr>
            <a:r>
              <a:rPr lang="en-US" sz="2600" dirty="0" err="1" smtClean="0">
                <a:latin typeface="Times New Roman" pitchFamily="18" charset="0"/>
                <a:cs typeface="Times New Roman" pitchFamily="18" charset="0"/>
              </a:rPr>
              <a:t>untuk</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mengetahui</a:t>
            </a:r>
            <a:r>
              <a:rPr lang="en-US" sz="2600" dirty="0" smtClean="0">
                <a:latin typeface="Times New Roman" pitchFamily="18" charset="0"/>
                <a:cs typeface="Times New Roman" pitchFamily="18" charset="0"/>
              </a:rPr>
              <a:t> </a:t>
            </a:r>
            <a:r>
              <a:rPr lang="id-ID" sz="2600" dirty="0" smtClean="0">
                <a:latin typeface="Times New Roman" pitchFamily="18" charset="0"/>
                <a:cs typeface="Times New Roman" pitchFamily="18" charset="0"/>
              </a:rPr>
              <a:t>proses</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sistem</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informasi</a:t>
            </a:r>
            <a:r>
              <a:rPr lang="id-ID"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Akademik</a:t>
            </a:r>
            <a:r>
              <a:rPr lang="en-US" sz="2600" dirty="0" smtClean="0">
                <a:latin typeface="Times New Roman" pitchFamily="18" charset="0"/>
                <a:cs typeface="Times New Roman" pitchFamily="18" charset="0"/>
              </a:rPr>
              <a:t> </a:t>
            </a:r>
            <a:r>
              <a:rPr lang="id-ID"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di</a:t>
            </a:r>
            <a:r>
              <a:rPr lang="id-ID" sz="2600" dirty="0" smtClean="0">
                <a:latin typeface="Times New Roman" pitchFamily="18" charset="0"/>
                <a:cs typeface="Times New Roman" pitchFamily="18" charset="0"/>
              </a:rPr>
              <a:t> SMA KEMAH INDONESIA 2 Bandung.  </a:t>
            </a:r>
            <a:endParaRPr lang="en-US" sz="2600" dirty="0" smtClean="0">
              <a:latin typeface="Times New Roman" pitchFamily="18" charset="0"/>
              <a:cs typeface="Times New Roman" pitchFamily="18" charset="0"/>
            </a:endParaRPr>
          </a:p>
          <a:p>
            <a:pPr marL="514350" lvl="0" indent="-514350" algn="just">
              <a:buFont typeface="+mj-lt"/>
              <a:buAutoNum type="arabicPeriod"/>
            </a:pPr>
            <a:r>
              <a:rPr lang="en-US" sz="2600" dirty="0" err="1" smtClean="0">
                <a:latin typeface="Times New Roman" pitchFamily="18" charset="0"/>
                <a:cs typeface="Times New Roman" pitchFamily="18" charset="0"/>
              </a:rPr>
              <a:t>untuk</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membuat</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perancangan</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Sistem</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Informasi</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Akademik</a:t>
            </a:r>
            <a:r>
              <a:rPr lang="id-ID" sz="2600" dirty="0" smtClean="0">
                <a:latin typeface="Times New Roman" pitchFamily="18" charset="0"/>
                <a:cs typeface="Times New Roman" pitchFamily="18" charset="0"/>
              </a:rPr>
              <a:t> siswa secara </a:t>
            </a:r>
            <a:r>
              <a:rPr lang="id-ID" sz="2600" i="1" dirty="0" smtClean="0">
                <a:latin typeface="Times New Roman" pitchFamily="18" charset="0"/>
                <a:cs typeface="Times New Roman" pitchFamily="18" charset="0"/>
              </a:rPr>
              <a:t>online</a:t>
            </a:r>
            <a:r>
              <a:rPr lang="en-US" sz="2600" i="1"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di</a:t>
            </a:r>
            <a:r>
              <a:rPr lang="id-ID" sz="2600" dirty="0" smtClean="0">
                <a:latin typeface="Times New Roman" pitchFamily="18" charset="0"/>
                <a:cs typeface="Times New Roman" pitchFamily="18" charset="0"/>
              </a:rPr>
              <a:t> SMA KEMAH INDONESIA 2  Bandung.  </a:t>
            </a:r>
            <a:endParaRPr lang="en-US" sz="2600" dirty="0" smtClean="0">
              <a:latin typeface="Times New Roman" pitchFamily="18" charset="0"/>
              <a:cs typeface="Times New Roman" pitchFamily="18" charset="0"/>
            </a:endParaRPr>
          </a:p>
          <a:p>
            <a:pPr marL="514350" lvl="0" indent="-514350" algn="just">
              <a:buFont typeface="+mj-lt"/>
              <a:buAutoNum type="arabicPeriod"/>
            </a:pPr>
            <a:r>
              <a:rPr lang="en-US" sz="2600" dirty="0" err="1" smtClean="0">
                <a:latin typeface="Times New Roman" pitchFamily="18" charset="0"/>
                <a:cs typeface="Times New Roman" pitchFamily="18" charset="0"/>
              </a:rPr>
              <a:t>untuk</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mengetahui</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pengujian</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Sistem</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Informasi</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Akademik</a:t>
            </a:r>
            <a:r>
              <a:rPr lang="id-ID" sz="2600" dirty="0" smtClean="0">
                <a:latin typeface="Times New Roman" pitchFamily="18" charset="0"/>
                <a:cs typeface="Times New Roman" pitchFamily="18" charset="0"/>
              </a:rPr>
              <a:t> pada </a:t>
            </a:r>
            <a:r>
              <a:rPr lang="en-US" sz="2600" dirty="0" err="1" smtClean="0">
                <a:latin typeface="Times New Roman" pitchFamily="18" charset="0"/>
                <a:cs typeface="Times New Roman" pitchFamily="18" charset="0"/>
              </a:rPr>
              <a:t>di</a:t>
            </a:r>
            <a:r>
              <a:rPr lang="id-ID" sz="2600" dirty="0" smtClean="0">
                <a:latin typeface="Times New Roman" pitchFamily="18" charset="0"/>
                <a:cs typeface="Times New Roman" pitchFamily="18" charset="0"/>
              </a:rPr>
              <a:t> SMA KEMAH INDONESIA 2 Bandung.  </a:t>
            </a:r>
            <a:endParaRPr lang="en-US" sz="2600" dirty="0" smtClean="0">
              <a:latin typeface="Times New Roman" pitchFamily="18" charset="0"/>
              <a:cs typeface="Times New Roman" pitchFamily="18" charset="0"/>
            </a:endParaRPr>
          </a:p>
          <a:p>
            <a:pPr marL="514350" lvl="0" indent="-514350" algn="just">
              <a:buFont typeface="+mj-lt"/>
              <a:buAutoNum type="arabicPeriod"/>
            </a:pPr>
            <a:r>
              <a:rPr lang="en-US" sz="2600" dirty="0" err="1" smtClean="0">
                <a:latin typeface="Times New Roman" pitchFamily="18" charset="0"/>
                <a:cs typeface="Times New Roman" pitchFamily="18" charset="0"/>
              </a:rPr>
              <a:t>untuk</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mengetahui</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implementasi</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Sistem</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Informasi</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Akademik</a:t>
            </a:r>
            <a:r>
              <a:rPr lang="id-ID"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di</a:t>
            </a:r>
            <a:r>
              <a:rPr lang="id-ID" sz="2600" dirty="0" smtClean="0">
                <a:latin typeface="Times New Roman" pitchFamily="18" charset="0"/>
                <a:cs typeface="Times New Roman" pitchFamily="18" charset="0"/>
              </a:rPr>
              <a:t> SMA KEMAH INDONESIA 2 Bandung.   </a:t>
            </a:r>
            <a:endParaRPr lang="en-US" sz="2600" dirty="0" smtClean="0">
              <a:latin typeface="Times New Roman" pitchFamily="18" charset="0"/>
              <a:cs typeface="Times New Roman" pitchFamily="18" charset="0"/>
            </a:endParaRPr>
          </a:p>
          <a:p>
            <a:pPr algn="l"/>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24"/>
            <a:ext cx="8229600" cy="1185858"/>
          </a:xfrm>
        </p:spPr>
        <p:txBody>
          <a:bodyPr>
            <a:normAutofit/>
          </a:bodyPr>
          <a:lstStyle/>
          <a:p>
            <a:pPr lvl="0"/>
            <a:r>
              <a:rPr lang="en-US" sz="2800" dirty="0" err="1" smtClean="0">
                <a:solidFill>
                  <a:schemeClr val="tx1"/>
                </a:solidFill>
                <a:latin typeface="Times New Roman" pitchFamily="18" charset="0"/>
                <a:cs typeface="Times New Roman" pitchFamily="18" charset="0"/>
              </a:rPr>
              <a:t>Batasan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Masalah</a:t>
            </a:r>
            <a:r>
              <a:rPr lang="en-US" sz="2800" dirty="0" smtClean="0">
                <a:solidFill>
                  <a:schemeClr val="tx1"/>
                </a:solidFill>
                <a:latin typeface="Times New Roman" pitchFamily="18" charset="0"/>
                <a:cs typeface="Times New Roman" pitchFamily="18" charset="0"/>
              </a:rPr>
              <a:t/>
            </a:r>
            <a:br>
              <a:rPr lang="en-US" sz="2800" dirty="0" smtClean="0">
                <a:solidFill>
                  <a:schemeClr val="tx1"/>
                </a:solidFill>
                <a:latin typeface="Times New Roman" pitchFamily="18" charset="0"/>
                <a:cs typeface="Times New Roman" pitchFamily="18" charset="0"/>
              </a:rPr>
            </a:br>
            <a:endParaRPr lang="en-US" sz="2800"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0" y="928670"/>
            <a:ext cx="9144000" cy="5643578"/>
          </a:xfrm>
        </p:spPr>
        <p:txBody>
          <a:bodyPr>
            <a:normAutofit lnSpcReduction="10000"/>
          </a:bodyPr>
          <a:lstStyle/>
          <a:p>
            <a:pPr marL="514350" lvl="0" indent="-514350" algn="just">
              <a:buFont typeface="+mj-lt"/>
              <a:buAutoNum type="arabicPeriod"/>
            </a:pPr>
            <a:r>
              <a:rPr lang="en-US" dirty="0" smtClean="0">
                <a:latin typeface="Times New Roman" pitchFamily="18" charset="0"/>
                <a:cs typeface="Times New Roman" pitchFamily="18" charset="0"/>
              </a:rPr>
              <a:t>p</a:t>
            </a:r>
            <a:r>
              <a:rPr lang="id-ID" dirty="0" smtClean="0">
                <a:latin typeface="Times New Roman" pitchFamily="18" charset="0"/>
                <a:cs typeface="Times New Roman" pitchFamily="18" charset="0"/>
              </a:rPr>
              <a:t>embuatan </a:t>
            </a:r>
            <a:r>
              <a:rPr lang="en-US" dirty="0" err="1" smtClean="0">
                <a:latin typeface="Times New Roman" pitchFamily="18" charset="0"/>
                <a:cs typeface="Times New Roman" pitchFamily="18" charset="0"/>
              </a:rPr>
              <a:t>perancangan</a:t>
            </a:r>
            <a:r>
              <a:rPr lang="en-US" dirty="0" smtClean="0">
                <a:latin typeface="Times New Roman" pitchFamily="18" charset="0"/>
                <a:cs typeface="Times New Roman" pitchFamily="18" charset="0"/>
              </a:rPr>
              <a:t> </a:t>
            </a:r>
            <a:r>
              <a:rPr lang="id-ID" i="1" dirty="0" smtClean="0">
                <a:latin typeface="Times New Roman" pitchFamily="18" charset="0"/>
                <a:cs typeface="Times New Roman" pitchFamily="18" charset="0"/>
              </a:rPr>
              <a:t>web</a:t>
            </a:r>
            <a:r>
              <a:rPr lang="id-ID" dirty="0" smtClean="0">
                <a:latin typeface="Times New Roman" pitchFamily="18" charset="0"/>
                <a:cs typeface="Times New Roman" pitchFamily="18" charset="0"/>
              </a:rPr>
              <a:t> menggunakan PHP dan Apache sebagai </a:t>
            </a:r>
            <a:r>
              <a:rPr lang="id-ID" i="1" dirty="0" smtClean="0">
                <a:latin typeface="Times New Roman" pitchFamily="18" charset="0"/>
                <a:cs typeface="Times New Roman" pitchFamily="18" charset="0"/>
              </a:rPr>
              <a:t>web server</a:t>
            </a:r>
            <a:r>
              <a:rPr lang="id-ID" dirty="0" smtClean="0">
                <a:latin typeface="Times New Roman" pitchFamily="18" charset="0"/>
                <a:cs typeface="Times New Roman" pitchFamily="18" charset="0"/>
              </a:rPr>
              <a:t> yang didukung dengan MySQL sebagai  pengolah datanya.</a:t>
            </a:r>
            <a:endParaRPr lang="en-US" b="1" dirty="0" smtClean="0">
              <a:latin typeface="Times New Roman" pitchFamily="18" charset="0"/>
              <a:cs typeface="Times New Roman" pitchFamily="18" charset="0"/>
            </a:endParaRPr>
          </a:p>
          <a:p>
            <a:pPr marL="514350" lvl="0" indent="-514350" algn="just">
              <a:buFont typeface="+mj-lt"/>
              <a:buAutoNum type="arabicPeriod"/>
            </a:pPr>
            <a:r>
              <a:rPr lang="id-ID" dirty="0" smtClean="0">
                <a:latin typeface="Times New Roman" pitchFamily="18" charset="0"/>
                <a:cs typeface="Times New Roman" pitchFamily="18" charset="0"/>
              </a:rPr>
              <a:t>Dalam melakukan pembuatan aplikasi web ini terdapat </a:t>
            </a:r>
            <a:r>
              <a:rPr lang="en-US" dirty="0" err="1" smtClean="0">
                <a:latin typeface="Times New Roman" pitchFamily="18" charset="0"/>
                <a:cs typeface="Times New Roman" pitchFamily="18" charset="0"/>
              </a:rPr>
              <a:t>tiga</a:t>
            </a:r>
            <a:r>
              <a:rPr lang="id-ID" dirty="0" smtClean="0">
                <a:latin typeface="Times New Roman" pitchFamily="18" charset="0"/>
                <a:cs typeface="Times New Roman" pitchFamily="18" charset="0"/>
              </a:rPr>
              <a:t> jenis hak akses yaitu hak akses </a:t>
            </a:r>
            <a:r>
              <a:rPr lang="en-US" i="1" dirty="0" smtClean="0">
                <a:latin typeface="Times New Roman" pitchFamily="18" charset="0"/>
                <a:cs typeface="Times New Roman" pitchFamily="18" charset="0"/>
              </a:rPr>
              <a:t>user, </a:t>
            </a:r>
            <a:r>
              <a:rPr lang="en-US" i="1" dirty="0" err="1" smtClean="0">
                <a:latin typeface="Times New Roman" pitchFamily="18" charset="0"/>
                <a:cs typeface="Times New Roman" pitchFamily="18" charset="0"/>
              </a:rPr>
              <a:t>hak</a:t>
            </a:r>
            <a:r>
              <a:rPr lang="en-US" i="1"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akses</a:t>
            </a:r>
            <a:r>
              <a:rPr lang="en-US" i="1" dirty="0" smtClean="0">
                <a:latin typeface="Times New Roman" pitchFamily="18" charset="0"/>
                <a:cs typeface="Times New Roman" pitchFamily="18" charset="0"/>
              </a:rPr>
              <a:t> guru</a:t>
            </a:r>
            <a:r>
              <a:rPr lang="id-ID" dirty="0" smtClean="0">
                <a:latin typeface="Times New Roman" pitchFamily="18" charset="0"/>
                <a:cs typeface="Times New Roman" pitchFamily="18" charset="0"/>
              </a:rPr>
              <a:t> hak akses </a:t>
            </a:r>
            <a:r>
              <a:rPr lang="id-ID" i="1" dirty="0" smtClean="0">
                <a:latin typeface="Times New Roman" pitchFamily="18" charset="0"/>
                <a:cs typeface="Times New Roman" pitchFamily="18" charset="0"/>
              </a:rPr>
              <a:t>admin.</a:t>
            </a:r>
            <a:endParaRPr lang="en-US" b="1" dirty="0" smtClean="0">
              <a:latin typeface="Times New Roman" pitchFamily="18" charset="0"/>
              <a:cs typeface="Times New Roman" pitchFamily="18" charset="0"/>
            </a:endParaRPr>
          </a:p>
          <a:p>
            <a:pPr marL="514350" lvl="0" indent="-514350" algn="just">
              <a:buFont typeface="+mj-lt"/>
              <a:buAutoNum type="arabicPeriod"/>
            </a:pPr>
            <a:r>
              <a:rPr lang="id-ID" dirty="0" smtClean="0">
                <a:latin typeface="Times New Roman" pitchFamily="18" charset="0"/>
                <a:cs typeface="Times New Roman" pitchFamily="18" charset="0"/>
              </a:rPr>
              <a:t>Pendaftaran</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Registrasi ulang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Penilaian</a:t>
            </a:r>
            <a:r>
              <a:rPr lang="en-US" dirty="0" smtClean="0">
                <a:latin typeface="Times New Roman" pitchFamily="18" charset="0"/>
                <a:cs typeface="Times New Roman" pitchFamily="18" charset="0"/>
              </a:rPr>
              <a:t> yang  </a:t>
            </a:r>
            <a:r>
              <a:rPr lang="en-US" dirty="0" err="1" smtClean="0">
                <a:latin typeface="Times New Roman" pitchFamily="18" charset="0"/>
                <a:cs typeface="Times New Roman" pitchFamily="18" charset="0"/>
              </a:rPr>
              <a:t>akan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dibuat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disesuaikan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terhadap</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SMA KEMAH INDONESIA 2</a:t>
            </a:r>
            <a:r>
              <a:rPr lang="id-ID" b="1"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Bandung dimana tempat penelitian tersebut di lakukan.</a:t>
            </a:r>
            <a:endParaRPr lang="en-US" b="1" dirty="0" smtClean="0">
              <a:latin typeface="Times New Roman" pitchFamily="18" charset="0"/>
              <a:cs typeface="Times New Roman" pitchFamily="18" charset="0"/>
            </a:endParaRPr>
          </a:p>
          <a:p>
            <a:pPr marL="514350" lvl="0" indent="-514350" algn="just">
              <a:buFont typeface="+mj-lt"/>
              <a:buAutoNum type="arabicPeriod"/>
            </a:pPr>
            <a:r>
              <a:rPr lang="en-US" dirty="0" err="1" smtClean="0">
                <a:latin typeface="Times New Roman" pitchFamily="18" charset="0"/>
                <a:cs typeface="Times New Roman" pitchFamily="18" charset="0"/>
              </a:rPr>
              <a:t>Hanya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membahas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cara</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Pendaftaran</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Registrasi ulang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Pembagian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kelas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Penilaian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siswa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baru</a:t>
            </a:r>
            <a:r>
              <a:rPr lang="id-ID" dirty="0" smtClean="0">
                <a:latin typeface="Times New Roman" pitchFamily="18" charset="0"/>
                <a:cs typeface="Times New Roman" pitchFamily="18" charset="0"/>
              </a:rPr>
              <a:t>.</a:t>
            </a:r>
            <a:endParaRPr lang="en-US" b="1" dirty="0" smtClean="0">
              <a:latin typeface="Times New Roman" pitchFamily="18" charset="0"/>
              <a:cs typeface="Times New Roman" pitchFamily="18" charset="0"/>
            </a:endParaRPr>
          </a:p>
          <a:p>
            <a:pPr marL="514350" lvl="0" indent="-514350" algn="just">
              <a:buFont typeface="+mj-lt"/>
              <a:buAutoNum type="arabicPeriod"/>
            </a:pPr>
            <a:r>
              <a:rPr lang="en-US" dirty="0" err="1" smtClean="0">
                <a:latin typeface="Times New Roman" pitchFamily="18" charset="0"/>
                <a:cs typeface="Times New Roman" pitchFamily="18" charset="0"/>
              </a:rPr>
              <a:t>Tidak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membahas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mengenai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penjadwalan</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 ataupun masalah akademik lainnya.</a:t>
            </a:r>
            <a:endParaRPr lang="en-US" b="1" dirty="0" smtClean="0">
              <a:latin typeface="Times New Roman" pitchFamily="18" charset="0"/>
              <a:cs typeface="Times New Roman" pitchFamily="18" charset="0"/>
            </a:endParaRPr>
          </a:p>
          <a:p>
            <a:pPr algn="l"/>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214314"/>
          </a:xfrm>
        </p:spPr>
        <p:txBody>
          <a:bodyPr>
            <a:noAutofit/>
          </a:bodyPr>
          <a:lstStyle/>
          <a:p>
            <a:r>
              <a:rPr lang="en-US" sz="1200" dirty="0" err="1" smtClean="0">
                <a:latin typeface="Times New Roman" pitchFamily="18" charset="0"/>
                <a:cs typeface="Times New Roman" pitchFamily="18" charset="0"/>
              </a:rPr>
              <a:t>Analisis</a:t>
            </a:r>
            <a:r>
              <a:rPr lang="en-US" sz="1200" dirty="0" smtClean="0">
                <a:latin typeface="Times New Roman" pitchFamily="18" charset="0"/>
                <a:cs typeface="Times New Roman" pitchFamily="18" charset="0"/>
              </a:rPr>
              <a:t> Flow Map  </a:t>
            </a:r>
            <a:r>
              <a:rPr lang="en-US" sz="1200" dirty="0" err="1" smtClean="0">
                <a:latin typeface="Times New Roman" pitchFamily="18" charset="0"/>
                <a:cs typeface="Times New Roman" pitchFamily="18" charset="0"/>
              </a:rPr>
              <a:t>pendaftaran</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registrasi</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nis</a:t>
            </a:r>
            <a:r>
              <a:rPr lang="en-US" sz="1200" dirty="0" smtClean="0">
                <a:latin typeface="Times New Roman" pitchFamily="18" charset="0"/>
                <a:cs typeface="Times New Roman" pitchFamily="18" charset="0"/>
              </a:rPr>
              <a:t> , </a:t>
            </a:r>
            <a:r>
              <a:rPr lang="en-US" sz="1200" dirty="0" err="1" smtClean="0">
                <a:latin typeface="Times New Roman" pitchFamily="18" charset="0"/>
                <a:cs typeface="Times New Roman" pitchFamily="18" charset="0"/>
              </a:rPr>
              <a:t>pembgian</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kelas</a:t>
            </a:r>
            <a:r>
              <a:rPr lang="en-US" sz="1200" dirty="0" smtClean="0">
                <a:latin typeface="Times New Roman" pitchFamily="18" charset="0"/>
                <a:cs typeface="Times New Roman" pitchFamily="18" charset="0"/>
              </a:rPr>
              <a:t> Yang </a:t>
            </a:r>
            <a:r>
              <a:rPr lang="en-US" sz="1200" dirty="0" err="1" smtClean="0">
                <a:latin typeface="Times New Roman" pitchFamily="18" charset="0"/>
                <a:cs typeface="Times New Roman" pitchFamily="18" charset="0"/>
              </a:rPr>
              <a:t>Berjalan</a:t>
            </a:r>
            <a:endParaRPr lang="en-US" sz="1200" dirty="0">
              <a:latin typeface="Times New Roman" pitchFamily="18" charset="0"/>
              <a:cs typeface="Times New Roman" pitchFamily="18" charset="0"/>
            </a:endParaRPr>
          </a:p>
        </p:txBody>
      </p:sp>
      <p:sp>
        <p:nvSpPr>
          <p:cNvPr id="3" name="Subtitle 2"/>
          <p:cNvSpPr>
            <a:spLocks noGrp="1"/>
          </p:cNvSpPr>
          <p:nvPr>
            <p:ph type="subTitle" idx="1"/>
          </p:nvPr>
        </p:nvSpPr>
        <p:spPr>
          <a:xfrm>
            <a:off x="0" y="214290"/>
            <a:ext cx="9144000" cy="6643710"/>
          </a:xfrm>
        </p:spPr>
        <p:txBody>
          <a:bodyPr/>
          <a:lstStyle/>
          <a:p>
            <a:r>
              <a:rPr lang="en-US" dirty="0" smtClean="0"/>
              <a:t> </a:t>
            </a:r>
            <a:endParaRPr lang="en-US" dirty="0"/>
          </a:p>
        </p:txBody>
      </p:sp>
      <p:sp>
        <p:nvSpPr>
          <p:cNvPr id="1031"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30" name="Object 6"/>
          <p:cNvGraphicFramePr>
            <a:graphicFrameLocks noChangeAspect="1"/>
          </p:cNvGraphicFramePr>
          <p:nvPr/>
        </p:nvGraphicFramePr>
        <p:xfrm>
          <a:off x="1857356" y="247673"/>
          <a:ext cx="5010150" cy="6610327"/>
        </p:xfrm>
        <a:graphic>
          <a:graphicData uri="http://schemas.openxmlformats.org/presentationml/2006/ole">
            <p:oleObj spid="_x0000_s1030" name="Visio" r:id="rId3" imgW="5760298" imgH="13975001" progId="Visio.Drawing.6">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1604" y="-24"/>
            <a:ext cx="6286544" cy="285752"/>
          </a:xfrm>
        </p:spPr>
        <p:txBody>
          <a:bodyPr>
            <a:normAutofit/>
          </a:bodyPr>
          <a:lstStyle/>
          <a:p>
            <a:r>
              <a:rPr lang="en-US" sz="1400" dirty="0" err="1" smtClean="0">
                <a:latin typeface="Times New Roman" pitchFamily="18" charset="0"/>
                <a:cs typeface="Times New Roman" pitchFamily="18" charset="0"/>
              </a:rPr>
              <a:t>Analisis</a:t>
            </a:r>
            <a:r>
              <a:rPr lang="en-US" sz="1400" dirty="0" smtClean="0">
                <a:latin typeface="Times New Roman" pitchFamily="18" charset="0"/>
                <a:cs typeface="Times New Roman" pitchFamily="18" charset="0"/>
              </a:rPr>
              <a:t>  Flow Map  </a:t>
            </a:r>
            <a:r>
              <a:rPr lang="en-US" sz="1400" dirty="0" err="1" smtClean="0">
                <a:latin typeface="Times New Roman" pitchFamily="18" charset="0"/>
                <a:cs typeface="Times New Roman" pitchFamily="18" charset="0"/>
              </a:rPr>
              <a:t>nilai</a:t>
            </a:r>
            <a:r>
              <a:rPr lang="en-US" sz="1400" dirty="0" smtClean="0">
                <a:latin typeface="Times New Roman" pitchFamily="18" charset="0"/>
                <a:cs typeface="Times New Roman" pitchFamily="18" charset="0"/>
              </a:rPr>
              <a:t> yang </a:t>
            </a:r>
            <a:r>
              <a:rPr lang="en-US" sz="1400" dirty="0" err="1" smtClean="0">
                <a:latin typeface="Times New Roman" pitchFamily="18" charset="0"/>
                <a:cs typeface="Times New Roman" pitchFamily="18" charset="0"/>
              </a:rPr>
              <a:t>sedang</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berjalan</a:t>
            </a:r>
            <a:endParaRPr lang="en-US" sz="1400"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49" name="Object 1"/>
          <p:cNvGraphicFramePr>
            <a:graphicFrameLocks noChangeAspect="1"/>
          </p:cNvGraphicFramePr>
          <p:nvPr/>
        </p:nvGraphicFramePr>
        <p:xfrm>
          <a:off x="1357290" y="357166"/>
          <a:ext cx="6500858" cy="6500834"/>
        </p:xfrm>
        <a:graphic>
          <a:graphicData uri="http://schemas.openxmlformats.org/presentationml/2006/ole">
            <p:oleObj spid="_x0000_s2049" name="Visio" r:id="rId3" imgW="5571980" imgH="7348132" progId="Visio.Drawing.6">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4480" y="714356"/>
            <a:ext cx="5715040" cy="428628"/>
          </a:xfrm>
        </p:spPr>
        <p:txBody>
          <a:bodyPr>
            <a:normAutofit fontScale="90000"/>
          </a:bodyPr>
          <a:lstStyle/>
          <a:p>
            <a:pPr lvl="0"/>
            <a:r>
              <a:rPr lang="en-US" sz="1600" dirty="0" err="1" smtClean="0">
                <a:latin typeface="Times New Roman" pitchFamily="18" charset="0"/>
                <a:cs typeface="Times New Roman" pitchFamily="18" charset="0"/>
              </a:rPr>
              <a:t>Analisis</a:t>
            </a:r>
            <a:r>
              <a:rPr lang="en-US" sz="1600" dirty="0" smtClean="0">
                <a:latin typeface="Times New Roman" pitchFamily="18" charset="0"/>
                <a:cs typeface="Times New Roman" pitchFamily="18" charset="0"/>
              </a:rPr>
              <a:t> Diagram </a:t>
            </a:r>
            <a:r>
              <a:rPr lang="en-US" sz="1600" dirty="0" err="1" smtClean="0">
                <a:latin typeface="Times New Roman" pitchFamily="18" charset="0"/>
                <a:cs typeface="Times New Roman" pitchFamily="18" charset="0"/>
              </a:rPr>
              <a:t>Kontek</a:t>
            </a:r>
            <a:r>
              <a:rPr lang="en-US" sz="1600" dirty="0" smtClean="0">
                <a:latin typeface="Times New Roman" pitchFamily="18" charset="0"/>
                <a:cs typeface="Times New Roman" pitchFamily="18" charset="0"/>
              </a:rPr>
              <a:t> Yang </a:t>
            </a:r>
            <a:r>
              <a:rPr lang="en-US" sz="1600" dirty="0" err="1" smtClean="0">
                <a:latin typeface="Times New Roman" pitchFamily="18" charset="0"/>
                <a:cs typeface="Times New Roman" pitchFamily="18" charset="0"/>
              </a:rPr>
              <a:t>Berjalan</a:t>
            </a:r>
            <a:r>
              <a:rPr lang="en-US" sz="1600" dirty="0" smtClean="0">
                <a:latin typeface="Times New Roman" pitchFamily="18" charset="0"/>
                <a:cs typeface="Times New Roman" pitchFamily="18" charset="0"/>
              </a:rPr>
              <a:t/>
            </a:r>
            <a:br>
              <a:rPr lang="en-US" sz="1600" dirty="0" smtClean="0">
                <a:latin typeface="Times New Roman" pitchFamily="18" charset="0"/>
                <a:cs typeface="Times New Roman" pitchFamily="18" charset="0"/>
              </a:rPr>
            </a:br>
            <a:endParaRPr lang="en-US" sz="1600" dirty="0">
              <a:latin typeface="Times New Roman" pitchFamily="18" charset="0"/>
              <a:cs typeface="Times New Roman" pitchFamily="18" charset="0"/>
            </a:endParaRPr>
          </a:p>
        </p:txBody>
      </p:sp>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9457" name="Object 1"/>
          <p:cNvGraphicFramePr>
            <a:graphicFrameLocks noChangeAspect="1"/>
          </p:cNvGraphicFramePr>
          <p:nvPr/>
        </p:nvGraphicFramePr>
        <p:xfrm>
          <a:off x="1571604" y="2143116"/>
          <a:ext cx="6333678" cy="2857520"/>
        </p:xfrm>
        <a:graphic>
          <a:graphicData uri="http://schemas.openxmlformats.org/presentationml/2006/ole">
            <p:oleObj spid="_x0000_s19457" name="Visio" r:id="rId3" imgW="4092189" imgH="1849315" progId="Visio.Drawing.6">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0166" y="0"/>
            <a:ext cx="6572296" cy="571504"/>
          </a:xfrm>
        </p:spPr>
        <p:txBody>
          <a:bodyPr>
            <a:normAutofit fontScale="90000"/>
          </a:bodyPr>
          <a:lstStyle/>
          <a:p>
            <a:pPr lvl="0"/>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r>
              <a:rPr lang="en-US" dirty="0" smtClean="0"/>
              <a:t/>
            </a:r>
            <a:br>
              <a:rPr lang="en-US" dirty="0" smtClean="0"/>
            </a:br>
            <a:r>
              <a:rPr lang="en-US"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Analisis</a:t>
            </a:r>
            <a:r>
              <a:rPr lang="en-US" sz="1800" dirty="0" smtClean="0">
                <a:latin typeface="Times New Roman" pitchFamily="18" charset="0"/>
                <a:cs typeface="Times New Roman" pitchFamily="18" charset="0"/>
              </a:rPr>
              <a:t> Data Flow Diagram (DFD) Yang </a:t>
            </a:r>
            <a:r>
              <a:rPr lang="en-US" sz="1800" dirty="0" err="1" smtClean="0">
                <a:latin typeface="Times New Roman" pitchFamily="18" charset="0"/>
                <a:cs typeface="Times New Roman" pitchFamily="18" charset="0"/>
              </a:rPr>
              <a:t>Berjalan</a:t>
            </a:r>
            <a:endParaRPr lang="en-US" sz="1800" dirty="0"/>
          </a:p>
        </p:txBody>
      </p:sp>
      <p:sp>
        <p:nvSpPr>
          <p:cNvPr id="204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481" name="Object 1"/>
          <p:cNvGraphicFramePr>
            <a:graphicFrameLocks noChangeAspect="1"/>
          </p:cNvGraphicFramePr>
          <p:nvPr/>
        </p:nvGraphicFramePr>
        <p:xfrm>
          <a:off x="1214414" y="1285860"/>
          <a:ext cx="7324521" cy="4643470"/>
        </p:xfrm>
        <a:graphic>
          <a:graphicData uri="http://schemas.openxmlformats.org/presentationml/2006/ole">
            <p:oleObj spid="_x0000_s20481" name="Visio" r:id="rId3" imgW="5727606" imgH="3636275" progId="Visio.Drawing.6">
              <p:embed/>
            </p:oleObj>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222</TotalTime>
  <Words>357</Words>
  <Application>Microsoft Office PowerPoint</Application>
  <PresentationFormat>On-screen Show (4:3)</PresentationFormat>
  <Paragraphs>41</Paragraphs>
  <Slides>15</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18" baseType="lpstr">
      <vt:lpstr>Apex</vt:lpstr>
      <vt:lpstr>Visio</vt:lpstr>
      <vt:lpstr>Microsoft Visio Drawing</vt:lpstr>
      <vt:lpstr>PERANCANGAN SISTEM INFORMASI AKADEMIK   PADA SMA KEMAH INDONESIA 2 BANDUNG  TUGAS AKHIR   Diajukan Untuk Memenuhi Salah Satu Syarat Kelulusan  Program STUDI Manajemen Informatika Diploma III    Adryan Obryn 10908036</vt:lpstr>
      <vt:lpstr>Latar belakang</vt:lpstr>
      <vt:lpstr>Identifikasi  masalah  </vt:lpstr>
      <vt:lpstr>Tujuan penelitian </vt:lpstr>
      <vt:lpstr>Batasan Masalah </vt:lpstr>
      <vt:lpstr>Analisis Flow Map  pendaftaran, registrasi, nis , pembgian kelas Yang Berjalan</vt:lpstr>
      <vt:lpstr>Analisis  Flow Map  nilai yang sedang berjalan</vt:lpstr>
      <vt:lpstr>Analisis Diagram Kontek Yang Berjalan </vt:lpstr>
      <vt:lpstr>     Analisis Data Flow Diagram (DFD) Yang Berjalan</vt:lpstr>
      <vt:lpstr>Diagram Kontek Yang Diusulkan  </vt:lpstr>
      <vt:lpstr>DFD ( Data Flow Diagram ) yang Diusulkan</vt:lpstr>
      <vt:lpstr>Entity Relationship Diagram(ERD) </vt:lpstr>
      <vt:lpstr>Relasi Tabel </vt:lpstr>
      <vt:lpstr>KESIMPULAN DAN SARAN </vt:lpstr>
      <vt:lpstr>TERIMA KASIH  SEKIAN PRESENTASI DARI SAYA</vt:lpstr>
    </vt:vector>
  </TitlesOfParts>
  <Company>Aritonang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PERANCANGAN SISTEM INFORMASI AKADEMIK BERBASIS  WEB PADA SMA KEMAH INDONESIA 2 BANDUNG  TUGAS AKHIR   Diajukan Untuk Memenuhi Salah Satu Syarat Kelulusan Pada Program Diploma III Pada Jurusan Manajemen Informatika   Adryan Obryn 10908036</dc:title>
  <dc:creator>Adryan</dc:creator>
  <cp:lastModifiedBy>Adryan</cp:lastModifiedBy>
  <cp:revision>70</cp:revision>
  <dcterms:created xsi:type="dcterms:W3CDTF">2012-01-02T12:11:36Z</dcterms:created>
  <dcterms:modified xsi:type="dcterms:W3CDTF">2012-01-27T02:19:08Z</dcterms:modified>
</cp:coreProperties>
</file>