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31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9" r:id="rId11"/>
    <p:sldId id="270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37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870CE-57A4-4C85-8151-5C20DCF85E46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1ABF1-B765-418E-B670-77D3FC9C0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1ABF1-B765-418E-B670-77D3FC9C027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57641" y="2478692"/>
            <a:ext cx="5711782" cy="240123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1532" y="5026236"/>
            <a:ext cx="7427891" cy="125369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AE4991-66E5-4BEF-8770-1C058E53EE92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BDFF97-CACE-4DB6-9DBC-26C573FF5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 advAuto="0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0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AE4991-66E5-4BEF-8770-1C058E53EE92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DFF97-CACE-4DB6-9DBC-26C573FF5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2952" y="206558"/>
            <a:ext cx="2179458" cy="5889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577" y="206558"/>
            <a:ext cx="6401086" cy="58897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AE4991-66E5-4BEF-8770-1C058E53EE92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DFF97-CACE-4DB6-9DBC-26C573FF5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AE4991-66E5-4BEF-8770-1C058E53EE92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DFF97-CACE-4DB6-9DBC-26C573FF5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6" y="4406563"/>
            <a:ext cx="7772543" cy="136270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6" y="2906151"/>
            <a:ext cx="7772543" cy="150041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394" indent="0">
              <a:buNone/>
              <a:defRPr sz="1600"/>
            </a:lvl2pPr>
            <a:lvl3pPr marL="824789" indent="0">
              <a:buNone/>
              <a:defRPr sz="1400"/>
            </a:lvl3pPr>
            <a:lvl4pPr marL="1237183" indent="0">
              <a:buNone/>
              <a:defRPr sz="1300"/>
            </a:lvl4pPr>
            <a:lvl5pPr marL="1649578" indent="0">
              <a:buNone/>
              <a:defRPr sz="1300"/>
            </a:lvl5pPr>
            <a:lvl6pPr marL="2061972" indent="0">
              <a:buNone/>
              <a:defRPr sz="1300"/>
            </a:lvl6pPr>
            <a:lvl7pPr marL="2474366" indent="0">
              <a:buNone/>
              <a:defRPr sz="1300"/>
            </a:lvl7pPr>
            <a:lvl8pPr marL="2886761" indent="0">
              <a:buNone/>
              <a:defRPr sz="1300"/>
            </a:lvl8pPr>
            <a:lvl9pPr marL="329915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AE4991-66E5-4BEF-8770-1C058E53EE92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DFF97-CACE-4DB6-9DBC-26C573FF5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577" y="1308199"/>
            <a:ext cx="4221628" cy="478812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494" y="1308199"/>
            <a:ext cx="4221628" cy="478812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AE4991-66E5-4BEF-8770-1C058E53EE92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DFF97-CACE-4DB6-9DBC-26C573FF5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29" y="273976"/>
            <a:ext cx="8228742" cy="11432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29" y="1534838"/>
            <a:ext cx="4040007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29" y="2174593"/>
            <a:ext cx="4040007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5" y="1534838"/>
            <a:ext cx="4041436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5" y="2174593"/>
            <a:ext cx="4041436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AE4991-66E5-4BEF-8770-1C058E53EE92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DFF97-CACE-4DB6-9DBC-26C573FF5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AE4991-66E5-4BEF-8770-1C058E53EE92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DFF97-CACE-4DB6-9DBC-26C573FF5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AE4991-66E5-4BEF-8770-1C058E53EE92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DFF97-CACE-4DB6-9DBC-26C573FF5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30" y="272542"/>
            <a:ext cx="3007481" cy="116188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7" y="272541"/>
            <a:ext cx="5111144" cy="585390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30" y="1434428"/>
            <a:ext cx="3007481" cy="46920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AE4991-66E5-4BEF-8770-1C058E53EE92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DFF97-CACE-4DB6-9DBC-26C573FF5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1030"/>
            <a:ext cx="5487258" cy="5665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2502"/>
            <a:ext cx="5487258" cy="4115373"/>
          </a:xfrm>
        </p:spPr>
        <p:txBody>
          <a:bodyPr/>
          <a:lstStyle>
            <a:lvl1pPr marL="0" indent="0">
              <a:buNone/>
              <a:defRPr sz="2900"/>
            </a:lvl1pPr>
            <a:lvl2pPr marL="412394" indent="0">
              <a:buNone/>
              <a:defRPr sz="2500"/>
            </a:lvl2pPr>
            <a:lvl3pPr marL="824789" indent="0">
              <a:buNone/>
              <a:defRPr sz="2200"/>
            </a:lvl3pPr>
            <a:lvl4pPr marL="1237183" indent="0">
              <a:buNone/>
              <a:defRPr sz="1800"/>
            </a:lvl4pPr>
            <a:lvl5pPr marL="1649578" indent="0">
              <a:buNone/>
              <a:defRPr sz="1800"/>
            </a:lvl5pPr>
            <a:lvl6pPr marL="2061972" indent="0">
              <a:buNone/>
              <a:defRPr sz="1800"/>
            </a:lvl6pPr>
            <a:lvl7pPr marL="2474366" indent="0">
              <a:buNone/>
              <a:defRPr sz="1800"/>
            </a:lvl7pPr>
            <a:lvl8pPr marL="2886761" indent="0">
              <a:buNone/>
              <a:defRPr sz="1800"/>
            </a:lvl8pPr>
            <a:lvl9pPr marL="3299155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629"/>
            <a:ext cx="5487258" cy="8047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AE4991-66E5-4BEF-8770-1C058E53EE92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DFF97-CACE-4DB6-9DBC-26C573FF5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1866" y="206558"/>
            <a:ext cx="8580544" cy="82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578" y="1308199"/>
            <a:ext cx="8580544" cy="478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6443" y="6248368"/>
            <a:ext cx="1904881" cy="45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5001">
              <a:defRPr sz="1400"/>
            </a:lvl1pPr>
          </a:lstStyle>
          <a:p>
            <a:fld id="{27AE4991-66E5-4BEF-8770-1C058E53EE92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48" y="6248368"/>
            <a:ext cx="2894504" cy="45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defTabSz="91500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676" y="6248368"/>
            <a:ext cx="1904881" cy="45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5001">
              <a:defRPr sz="1400"/>
            </a:lvl1pPr>
          </a:lstStyle>
          <a:p>
            <a:fld id="{FEBDFF97-CACE-4DB6-9DBC-26C573FF5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5001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defTabSz="915001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2pPr>
      <a:lvl3pPr algn="l" defTabSz="915001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3pPr>
      <a:lvl4pPr algn="l" defTabSz="915001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4pPr>
      <a:lvl5pPr algn="l" defTabSz="915001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5pPr>
      <a:lvl6pPr marL="412394" algn="l" defTabSz="915001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6pPr>
      <a:lvl7pPr marL="824789" algn="l" defTabSz="915001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7pPr>
      <a:lvl8pPr marL="1237183" algn="l" defTabSz="915001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8pPr>
      <a:lvl9pPr marL="1649578" algn="l" defTabSz="915001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9pPr>
    </p:titleStyle>
    <p:bodyStyle>
      <a:lvl1pPr marL="342231" indent="-342231" algn="l" defTabSz="915001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3170" indent="-286385" algn="l" defTabSz="915001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76" indent="-227677" algn="l" defTabSz="915001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461" indent="-227677" algn="l" defTabSz="915001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677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70071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82465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94860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07254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394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4789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183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578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972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4366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761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9155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977968"/>
            <a:ext cx="6553200" cy="2051232"/>
          </a:xfrm>
        </p:spPr>
        <p:txBody>
          <a:bodyPr/>
          <a:lstStyle/>
          <a:p>
            <a:r>
              <a:rPr lang="en-US" sz="4000" dirty="0" smtClean="0">
                <a:latin typeface="Haettenschweiler" pitchFamily="34" charset="0"/>
                <a:cs typeface="Times New Roman" pitchFamily="18" charset="0"/>
              </a:rPr>
              <a:t>SISTEM INFORMASI PERPUSTAKAAN DI SMK SANDY PUTRA BANDUNG</a:t>
            </a:r>
            <a:endParaRPr lang="en-US" sz="4000" b="1" spc="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5181600"/>
            <a:ext cx="7427891" cy="1253690"/>
          </a:xfrm>
        </p:spPr>
        <p:txBody>
          <a:bodyPr>
            <a:normAutofit/>
          </a:bodyPr>
          <a:lstStyle/>
          <a:p>
            <a:r>
              <a:rPr lang="en-US" sz="18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Algerian" pitchFamily="82" charset="0"/>
                <a:cs typeface="Courier New" pitchFamily="49" charset="0"/>
              </a:rPr>
              <a:t>Oleh</a:t>
            </a:r>
            <a:r>
              <a:rPr lang="en-US" sz="1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Algerian" pitchFamily="82" charset="0"/>
                <a:cs typeface="Courier New" pitchFamily="49" charset="0"/>
              </a:rPr>
              <a:t> : </a:t>
            </a:r>
          </a:p>
          <a:p>
            <a:endParaRPr lang="en-US" sz="18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Algerian" pitchFamily="82" charset="0"/>
              <a:cs typeface="Courier New" pitchFamily="49" charset="0"/>
            </a:endParaRPr>
          </a:p>
          <a:p>
            <a:r>
              <a:rPr lang="en-US" sz="18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Algerian" pitchFamily="82" charset="0"/>
                <a:cs typeface="Courier New" pitchFamily="49" charset="0"/>
              </a:rPr>
              <a:t>Kristian</a:t>
            </a:r>
            <a:r>
              <a:rPr lang="en-US" sz="1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Algerian" pitchFamily="82" charset="0"/>
                <a:cs typeface="Courier New" pitchFamily="49" charset="0"/>
              </a:rPr>
              <a:t> </a:t>
            </a:r>
            <a:r>
              <a:rPr lang="en-US" sz="18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Algerian" pitchFamily="82" charset="0"/>
                <a:cs typeface="Courier New" pitchFamily="49" charset="0"/>
              </a:rPr>
              <a:t>Basori</a:t>
            </a:r>
            <a:r>
              <a:rPr lang="en-US" sz="1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Algerian" pitchFamily="82" charset="0"/>
                <a:cs typeface="Courier New" pitchFamily="49" charset="0"/>
              </a:rPr>
              <a:t> 10907018</a:t>
            </a:r>
            <a:endParaRPr lang="en-US" sz="1800" dirty="0">
              <a:solidFill>
                <a:schemeClr val="accent4">
                  <a:lumMod val="95000"/>
                  <a:lumOff val="5000"/>
                </a:schemeClr>
              </a:solidFill>
              <a:latin typeface="Algerian" pitchFamily="82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66" y="88170"/>
            <a:ext cx="8580544" cy="82623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Flow Map 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pengembalian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buku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 yang 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sedang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berjalan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 (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sebelum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revisi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)</a:t>
            </a:r>
            <a:endParaRPr lang="en-US" sz="3600" dirty="0">
              <a:solidFill>
                <a:srgbClr val="7030A0"/>
              </a:solidFill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578" y="1308199"/>
            <a:ext cx="8580544" cy="4178201"/>
          </a:xfrm>
        </p:spPr>
        <p:txBody>
          <a:bodyPr>
            <a:normAutofit/>
          </a:bodyPr>
          <a:lstStyle/>
          <a:p>
            <a:pPr marL="570196" indent="-514350"/>
            <a:endParaRPr lang="en-US" sz="4800" dirty="0" smtClean="0">
              <a:latin typeface="Forte" pitchFamily="66" charset="0"/>
            </a:endParaRPr>
          </a:p>
          <a:p>
            <a:pPr marL="915289" lvl="1" indent="-514350">
              <a:buFont typeface="+mj-lt"/>
              <a:buAutoNum type="arabicPeriod"/>
            </a:pPr>
            <a:endParaRPr lang="en-US" dirty="0">
              <a:latin typeface="Forte" pitchFamily="66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1371600"/>
          <a:ext cx="8839200" cy="5400675"/>
        </p:xfrm>
        <a:graphic>
          <a:graphicData uri="http://schemas.openxmlformats.org/presentationml/2006/ole">
            <p:oleObj spid="_x0000_s4098" name="Visio" r:id="rId3" imgW="7899654" imgH="10197846" progId="Visio.Drawing.6">
              <p:embed/>
            </p:oleObj>
          </a:graphicData>
        </a:graphic>
      </p:graphicFrame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4495800" y="2133600"/>
            <a:ext cx="990600" cy="371475"/>
          </a:xfrm>
          <a:prstGeom prst="flowChartMerg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" name="AutoShape 27"/>
          <p:cNvCxnSpPr>
            <a:cxnSpLocks noChangeShapeType="1"/>
          </p:cNvCxnSpPr>
          <p:nvPr/>
        </p:nvCxnSpPr>
        <p:spPr bwMode="auto">
          <a:xfrm rot="5400000" flipH="1" flipV="1">
            <a:off x="4876006" y="2667000"/>
            <a:ext cx="305594" cy="79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5791200" y="2143125"/>
            <a:ext cx="685800" cy="371475"/>
          </a:xfrm>
          <a:prstGeom prst="flowChartMerg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" name="AutoShape 28"/>
          <p:cNvCxnSpPr>
            <a:cxnSpLocks noChangeShapeType="1"/>
          </p:cNvCxnSpPr>
          <p:nvPr/>
        </p:nvCxnSpPr>
        <p:spPr bwMode="auto">
          <a:xfrm rot="5400000" flipH="1" flipV="1">
            <a:off x="5600701" y="2628901"/>
            <a:ext cx="685799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3" name="AutoShape 20"/>
          <p:cNvCxnSpPr>
            <a:cxnSpLocks noChangeShapeType="1"/>
          </p:cNvCxnSpPr>
          <p:nvPr/>
        </p:nvCxnSpPr>
        <p:spPr bwMode="auto">
          <a:xfrm rot="10800000">
            <a:off x="5562600" y="2971800"/>
            <a:ext cx="381002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5" name="AutoShape 30"/>
          <p:cNvCxnSpPr>
            <a:cxnSpLocks noChangeShapeType="1"/>
          </p:cNvCxnSpPr>
          <p:nvPr/>
        </p:nvCxnSpPr>
        <p:spPr bwMode="auto">
          <a:xfrm rot="5400000">
            <a:off x="5876131" y="2886075"/>
            <a:ext cx="1200944" cy="79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7" name="AutoShape 29"/>
          <p:cNvCxnSpPr>
            <a:cxnSpLocks noChangeShapeType="1"/>
          </p:cNvCxnSpPr>
          <p:nvPr/>
        </p:nvCxnSpPr>
        <p:spPr bwMode="auto">
          <a:xfrm>
            <a:off x="6334125" y="2286000"/>
            <a:ext cx="1428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>
          <a:xfrm>
            <a:off x="411866" y="76200"/>
            <a:ext cx="8580544" cy="826230"/>
          </a:xfrm>
        </p:spPr>
        <p:txBody>
          <a:bodyPr/>
          <a:lstStyle/>
          <a:p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Flow Map 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pengembalian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buku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 yang 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sedang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berjalan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 (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sesudah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revisi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)</a:t>
            </a:r>
            <a:endParaRPr lang="en-US" sz="3600" dirty="0">
              <a:latin typeface="Haettenschweiler" pitchFamily="34" charset="0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52400" y="1143001"/>
          <a:ext cx="8686800" cy="5334000"/>
        </p:xfrm>
        <a:graphic>
          <a:graphicData uri="http://schemas.openxmlformats.org/presentationml/2006/ole">
            <p:oleObj spid="_x0000_s5122" name="Visio" r:id="rId3" imgW="7899654" imgH="10197846" progId="Visio.Drawing.6">
              <p:embed/>
            </p:oleObj>
          </a:graphicData>
        </a:graphic>
      </p:graphicFrame>
      <p:sp>
        <p:nvSpPr>
          <p:cNvPr id="40" name="AutoShape 4"/>
          <p:cNvSpPr>
            <a:spLocks noChangeArrowheads="1"/>
          </p:cNvSpPr>
          <p:nvPr/>
        </p:nvSpPr>
        <p:spPr bwMode="auto">
          <a:xfrm>
            <a:off x="4572000" y="1524000"/>
            <a:ext cx="762000" cy="533400"/>
          </a:xfrm>
          <a:prstGeom prst="flowChartMerg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2" name="AutoShape 3"/>
          <p:cNvCxnSpPr>
            <a:cxnSpLocks noChangeShapeType="1"/>
          </p:cNvCxnSpPr>
          <p:nvPr/>
        </p:nvCxnSpPr>
        <p:spPr bwMode="auto">
          <a:xfrm rot="5400000" flipH="1" flipV="1">
            <a:off x="4715272" y="2295128"/>
            <a:ext cx="476250" cy="79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0" name="AutoShape 5"/>
          <p:cNvSpPr>
            <a:spLocks noChangeArrowheads="1"/>
          </p:cNvSpPr>
          <p:nvPr/>
        </p:nvSpPr>
        <p:spPr bwMode="auto">
          <a:xfrm>
            <a:off x="5715000" y="1524000"/>
            <a:ext cx="762000" cy="533399"/>
          </a:xfrm>
          <a:prstGeom prst="flowChartMerg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AK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2" name="AutoShape 6"/>
          <p:cNvCxnSpPr>
            <a:cxnSpLocks noChangeShapeType="1"/>
          </p:cNvCxnSpPr>
          <p:nvPr/>
        </p:nvCxnSpPr>
        <p:spPr bwMode="auto">
          <a:xfrm rot="5400000" flipH="1" flipV="1">
            <a:off x="5639594" y="2513806"/>
            <a:ext cx="913606" cy="79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4" name="AutoShape 7"/>
          <p:cNvCxnSpPr>
            <a:cxnSpLocks noChangeShapeType="1"/>
          </p:cNvCxnSpPr>
          <p:nvPr/>
        </p:nvCxnSpPr>
        <p:spPr bwMode="auto">
          <a:xfrm>
            <a:off x="5105400" y="2971800"/>
            <a:ext cx="990600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8" name="AutoShape 9"/>
          <p:cNvCxnSpPr>
            <a:cxnSpLocks noChangeShapeType="1"/>
          </p:cNvCxnSpPr>
          <p:nvPr/>
        </p:nvCxnSpPr>
        <p:spPr bwMode="auto">
          <a:xfrm>
            <a:off x="6324600" y="1752600"/>
            <a:ext cx="276225" cy="190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9" name="AutoShape 10"/>
          <p:cNvCxnSpPr>
            <a:cxnSpLocks noChangeShapeType="1"/>
          </p:cNvCxnSpPr>
          <p:nvPr/>
        </p:nvCxnSpPr>
        <p:spPr bwMode="auto">
          <a:xfrm rot="5400000">
            <a:off x="5829300" y="2476500"/>
            <a:ext cx="1447800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Haettenschweiler" pitchFamily="34" charset="0"/>
              </a:rPr>
              <a:t>DIAGRAM KONTEKS </a:t>
            </a:r>
            <a:r>
              <a:rPr lang="en-US" sz="4000" dirty="0" smtClean="0">
                <a:latin typeface="Haettenschweiler" pitchFamily="34" charset="0"/>
              </a:rPr>
              <a:t>SISTEM  </a:t>
            </a:r>
            <a:r>
              <a:rPr lang="en-US" sz="4000" dirty="0" smtClean="0">
                <a:latin typeface="Haettenschweiler" pitchFamily="34" charset="0"/>
              </a:rPr>
              <a:t>BERJALAN</a:t>
            </a:r>
            <a:endParaRPr lang="en-US" dirty="0">
              <a:latin typeface="Haettenschweiler" pitchFamily="34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57200" y="2057400"/>
          <a:ext cx="8305800" cy="3505200"/>
        </p:xfrm>
        <a:graphic>
          <a:graphicData uri="http://schemas.openxmlformats.org/presentationml/2006/ole">
            <p:oleObj spid="_x0000_s6146" name="Visio" r:id="rId3" imgW="7899654" imgH="2565273" progId="Visio.Drawing.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DFD Level 1 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untuk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penerimaan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anggota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 yang 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sedang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berjala</a:t>
            </a:r>
            <a:r>
              <a:rPr lang="en-US" sz="3600" dirty="0" err="1" smtClean="0">
                <a:latin typeface="Haettenschweiler" pitchFamily="34" charset="0"/>
              </a:rPr>
              <a:t>n</a:t>
            </a:r>
            <a:endParaRPr lang="en-US" sz="3600" dirty="0">
              <a:solidFill>
                <a:srgbClr val="7030A0"/>
              </a:solidFill>
              <a:latin typeface="Haettenschweiler" pitchFamily="34" charset="0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ph idx="1"/>
          </p:nvPr>
        </p:nvGraphicFramePr>
        <p:xfrm>
          <a:off x="1481576" y="1308100"/>
          <a:ext cx="6166561" cy="4787900"/>
        </p:xfrm>
        <a:graphic>
          <a:graphicData uri="http://schemas.openxmlformats.org/presentationml/2006/ole">
            <p:oleObj spid="_x0000_s7170" name="Visio" r:id="rId3" imgW="7718298" imgH="5992368" progId="Visio.Drawing.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>
                <a:latin typeface="Haettenschweiler" pitchFamily="34" charset="0"/>
                <a:cs typeface="Times New Roman" pitchFamily="18" charset="0"/>
              </a:rPr>
              <a:t>Dfd</a:t>
            </a:r>
            <a:r>
              <a:rPr lang="en-US" sz="4000" dirty="0" smtClean="0">
                <a:latin typeface="Haettenschweiler" pitchFamily="34" charset="0"/>
                <a:cs typeface="Times New Roman" pitchFamily="18" charset="0"/>
              </a:rPr>
              <a:t> level 1 </a:t>
            </a:r>
            <a:r>
              <a:rPr lang="en-US" sz="4000" dirty="0" err="1" smtClean="0">
                <a:latin typeface="Haettenschweiler" pitchFamily="34" charset="0"/>
                <a:cs typeface="Times New Roman" pitchFamily="18" charset="0"/>
              </a:rPr>
              <a:t>peminjaman</a:t>
            </a:r>
            <a:r>
              <a:rPr lang="en-US" sz="4000" dirty="0" smtClean="0">
                <a:latin typeface="Haettenschweiler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Haettenschweiler" pitchFamily="34" charset="0"/>
                <a:cs typeface="Times New Roman" pitchFamily="18" charset="0"/>
              </a:rPr>
              <a:t>buku</a:t>
            </a:r>
            <a:r>
              <a:rPr lang="en-US" sz="4000" dirty="0" smtClean="0">
                <a:latin typeface="Haettenschweiler" pitchFamily="34" charset="0"/>
                <a:cs typeface="Times New Roman" pitchFamily="18" charset="0"/>
              </a:rPr>
              <a:t> yang </a:t>
            </a:r>
            <a:r>
              <a:rPr lang="en-US" sz="4000" dirty="0" err="1" smtClean="0">
                <a:latin typeface="Haettenschweiler" pitchFamily="34" charset="0"/>
                <a:cs typeface="Times New Roman" pitchFamily="18" charset="0"/>
              </a:rPr>
              <a:t>sedang</a:t>
            </a:r>
            <a:r>
              <a:rPr lang="en-US" sz="4000" dirty="0" smtClean="0">
                <a:latin typeface="Haettenschweiler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Haettenschweiler" pitchFamily="34" charset="0"/>
                <a:cs typeface="Times New Roman" pitchFamily="18" charset="0"/>
              </a:rPr>
              <a:t>berjalan</a:t>
            </a:r>
            <a:endParaRPr lang="en-US" sz="4000" dirty="0">
              <a:solidFill>
                <a:srgbClr val="7030A0"/>
              </a:solidFill>
              <a:latin typeface="Haettenschweiler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ph idx="1"/>
          </p:nvPr>
        </p:nvGraphicFramePr>
        <p:xfrm>
          <a:off x="1685404" y="1308100"/>
          <a:ext cx="5758905" cy="4787900"/>
        </p:xfrm>
        <a:graphic>
          <a:graphicData uri="http://schemas.openxmlformats.org/presentationml/2006/ole">
            <p:oleObj spid="_x0000_s8194" name="Visio" r:id="rId3" imgW="7899654" imgH="6566916" progId="Visio.Drawing.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latin typeface="Haettenschweiler" pitchFamily="34" charset="0"/>
                <a:cs typeface="Times New Roman" pitchFamily="18" charset="0"/>
              </a:rPr>
              <a:t>Dfd</a:t>
            </a:r>
            <a:r>
              <a:rPr lang="en-US" sz="4000" dirty="0" smtClean="0">
                <a:latin typeface="Haettenschweiler" pitchFamily="34" charset="0"/>
                <a:cs typeface="Times New Roman" pitchFamily="18" charset="0"/>
              </a:rPr>
              <a:t> level 1 </a:t>
            </a:r>
            <a:r>
              <a:rPr lang="en-US" sz="4000" dirty="0" err="1" smtClean="0">
                <a:latin typeface="Haettenschweiler" pitchFamily="34" charset="0"/>
                <a:cs typeface="Times New Roman" pitchFamily="18" charset="0"/>
              </a:rPr>
              <a:t>pengembalian</a:t>
            </a:r>
            <a:r>
              <a:rPr lang="en-US" sz="4000" dirty="0" smtClean="0">
                <a:latin typeface="Haettenschweiler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Haettenschweiler" pitchFamily="34" charset="0"/>
                <a:cs typeface="Times New Roman" pitchFamily="18" charset="0"/>
              </a:rPr>
              <a:t>buku</a:t>
            </a:r>
            <a:r>
              <a:rPr lang="en-US" sz="4000" dirty="0" smtClean="0">
                <a:latin typeface="Haettenschweiler" pitchFamily="34" charset="0"/>
                <a:cs typeface="Times New Roman" pitchFamily="18" charset="0"/>
              </a:rPr>
              <a:t> yang </a:t>
            </a:r>
            <a:r>
              <a:rPr lang="en-US" sz="4000" dirty="0" err="1" smtClean="0">
                <a:latin typeface="Haettenschweiler" pitchFamily="34" charset="0"/>
                <a:cs typeface="Times New Roman" pitchFamily="18" charset="0"/>
              </a:rPr>
              <a:t>sedang</a:t>
            </a:r>
            <a:r>
              <a:rPr lang="en-US" sz="4000" dirty="0" smtClean="0">
                <a:latin typeface="Haettenschweiler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Haettenschweiler" pitchFamily="34" charset="0"/>
                <a:cs typeface="Times New Roman" pitchFamily="18" charset="0"/>
              </a:rPr>
              <a:t>berjalan</a:t>
            </a:r>
            <a:endParaRPr lang="en-US" sz="4000" dirty="0">
              <a:latin typeface="Haettenschweiler" pitchFamily="34" charset="0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>
            <p:ph idx="1"/>
          </p:nvPr>
        </p:nvGraphicFramePr>
        <p:xfrm>
          <a:off x="1905000" y="1308100"/>
          <a:ext cx="5486400" cy="4787900"/>
        </p:xfrm>
        <a:graphic>
          <a:graphicData uri="http://schemas.openxmlformats.org/presentationml/2006/ole">
            <p:oleObj spid="_x0000_s9218" name="Visio" r:id="rId3" imgW="7476363" imgH="8582406" progId="Visio.Drawing.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Haettenschweiler" pitchFamily="34" charset="0"/>
              </a:rPr>
              <a:t>EVALUASI </a:t>
            </a:r>
            <a:r>
              <a:rPr lang="en-US" sz="4000" dirty="0" smtClean="0">
                <a:latin typeface="Haettenschweiler" pitchFamily="34" charset="0"/>
              </a:rPr>
              <a:t>SISTEM </a:t>
            </a:r>
            <a:r>
              <a:rPr lang="en-US" sz="4000" dirty="0" smtClean="0">
                <a:latin typeface="Haettenschweiler" pitchFamily="34" charset="0"/>
              </a:rPr>
              <a:t>YANG BERJALAN</a:t>
            </a:r>
            <a:endParaRPr lang="en-US" sz="4000" dirty="0">
              <a:solidFill>
                <a:srgbClr val="7030A0"/>
              </a:solidFill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Dalam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sub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bab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evaluasi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ini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penulis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akan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membahas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mengenai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permasalahan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yang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dihadapi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dan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kinerja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system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diharapkan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	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Seperti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yang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telah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diuraikan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di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sub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bab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sebelumnya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bahwa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masalah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dihadapi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diantaranya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:</a:t>
            </a:r>
          </a:p>
          <a:p>
            <a:pPr lvl="0">
              <a:buFont typeface="Wingdings" pitchFamily="2" charset="2"/>
              <a:buChar char="q"/>
            </a:pP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Permasalahan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yang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dihadapi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:</a:t>
            </a:r>
          </a:p>
          <a:p>
            <a:pPr>
              <a:buNone/>
            </a:pP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1.	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Proses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peminjaman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dan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pengembalian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buku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serta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perhitungan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denda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masih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dilakukan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secara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tertulis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kedalam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bentuk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buku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besar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sehingga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membutuhkan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waktu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pada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saat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prosesnya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2.	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Pembuatan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laporan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pun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masih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secara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tertulis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sehinnga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terkadang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menyebabkan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ketidakakuratan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data.</a:t>
            </a:r>
          </a:p>
          <a:p>
            <a:pPr lvl="0">
              <a:buFont typeface="Wingdings" pitchFamily="2" charset="2"/>
              <a:buChar char="q"/>
            </a:pP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Pemecahan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masalah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:</a:t>
            </a:r>
          </a:p>
          <a:p>
            <a:pPr>
              <a:buNone/>
            </a:pP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1.	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Dibuatnya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program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aplikasi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untuk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mempermudah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dan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mempersingkat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waktu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dalam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setiap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proses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peminjaman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dan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pengembalian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buku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serta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perhitungan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denda</a:t>
            </a:r>
            <a:endParaRPr lang="en-US" sz="2900" dirty="0" smtClean="0">
              <a:latin typeface="Agency FB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2.	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dengan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program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aplikasi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dapat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mempermudah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dalam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pembuatan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laporan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sehinnga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informasi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dihasilkan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akan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lebih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Agency FB" pitchFamily="34" charset="0"/>
                <a:cs typeface="Times New Roman" pitchFamily="18" charset="0"/>
              </a:rPr>
              <a:t>akurat</a:t>
            </a:r>
            <a:r>
              <a:rPr lang="en-US" sz="2900" dirty="0" smtClean="0">
                <a:latin typeface="Agency FB" pitchFamily="34" charset="0"/>
                <a:cs typeface="Times New Roman" pitchFamily="18" charset="0"/>
              </a:rPr>
              <a:t>.</a:t>
            </a:r>
          </a:p>
          <a:p>
            <a:pPr marL="915289" lvl="1" indent="-514350">
              <a:buNone/>
            </a:pPr>
            <a:endParaRPr lang="en-US" dirty="0"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Haettenschweiler" pitchFamily="34" charset="0"/>
              </a:rPr>
              <a:t>Flow Map </a:t>
            </a:r>
            <a:r>
              <a:rPr lang="en-US" sz="4000" dirty="0" err="1" smtClean="0">
                <a:latin typeface="Haettenschweiler" pitchFamily="34" charset="0"/>
              </a:rPr>
              <a:t>Pendaftaran</a:t>
            </a:r>
            <a:r>
              <a:rPr lang="en-US" sz="4000" dirty="0" smtClean="0">
                <a:latin typeface="Haettenschweiler" pitchFamily="34" charset="0"/>
              </a:rPr>
              <a:t> </a:t>
            </a:r>
            <a:r>
              <a:rPr lang="en-US" sz="4000" dirty="0" err="1" smtClean="0">
                <a:latin typeface="Haettenschweiler" pitchFamily="34" charset="0"/>
              </a:rPr>
              <a:t>Anggota</a:t>
            </a:r>
            <a:r>
              <a:rPr lang="en-US" sz="4000" dirty="0" smtClean="0">
                <a:latin typeface="Haettenschweiler" pitchFamily="34" charset="0"/>
              </a:rPr>
              <a:t> </a:t>
            </a:r>
            <a:r>
              <a:rPr lang="en-US" sz="4000" dirty="0" err="1" smtClean="0">
                <a:latin typeface="Haettenschweiler" pitchFamily="34" charset="0"/>
              </a:rPr>
              <a:t>Baru</a:t>
            </a:r>
            <a:r>
              <a:rPr lang="en-US" sz="4000" dirty="0" smtClean="0">
                <a:latin typeface="Haettenschweiler" pitchFamily="34" charset="0"/>
              </a:rPr>
              <a:t> yang </a:t>
            </a:r>
            <a:r>
              <a:rPr lang="en-US" sz="4000" dirty="0" err="1" smtClean="0">
                <a:latin typeface="Haettenschweiler" pitchFamily="34" charset="0"/>
              </a:rPr>
              <a:t>diusulkan</a:t>
            </a:r>
            <a:endParaRPr lang="en-US" sz="4000" dirty="0">
              <a:latin typeface="Haettenschweiler" pitchFamily="34" charset="0"/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228600" y="1219200"/>
          <a:ext cx="8610600" cy="5257800"/>
        </p:xfrm>
        <a:graphic>
          <a:graphicData uri="http://schemas.openxmlformats.org/presentationml/2006/ole">
            <p:oleObj spid="_x0000_s10242" name="Visio" r:id="rId3" imgW="7173849" imgH="10197846" progId="Visio.Drawing.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66" y="76200"/>
            <a:ext cx="8580544" cy="82623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Flow Map 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Peminjaman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Buku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 yang 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diusulkan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Haettenschweiler" pitchFamily="34" charset="0"/>
                <a:cs typeface="Times New Roman" pitchFamily="18" charset="0"/>
              </a:rPr>
            </a:b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(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sebelum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revisi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)</a:t>
            </a:r>
            <a:endParaRPr lang="en-US" sz="3600" dirty="0">
              <a:solidFill>
                <a:srgbClr val="7030A0"/>
              </a:solidFill>
              <a:latin typeface="Haettenschweiler" pitchFamily="34" charset="0"/>
            </a:endParaRP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>
            <p:ph idx="1"/>
          </p:nvPr>
        </p:nvGraphicFramePr>
        <p:xfrm>
          <a:off x="228600" y="1308100"/>
          <a:ext cx="8610600" cy="5092700"/>
        </p:xfrm>
        <a:graphic>
          <a:graphicData uri="http://schemas.openxmlformats.org/presentationml/2006/ole">
            <p:oleObj spid="_x0000_s11266" name="Visio" r:id="rId3" imgW="7899654" imgH="10197846" progId="Visio.Drawing.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8170"/>
            <a:ext cx="8580544" cy="826230"/>
          </a:xfrm>
        </p:spPr>
        <p:txBody>
          <a:bodyPr/>
          <a:lstStyle/>
          <a:p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Flow Map 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Peminjaman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Buku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 yang 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diusulkan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Haettenschweiler" pitchFamily="34" charset="0"/>
                <a:cs typeface="Times New Roman" pitchFamily="18" charset="0"/>
              </a:rPr>
            </a:b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(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sesudah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revisi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)</a:t>
            </a:r>
            <a:endParaRPr lang="en-US" sz="3600" dirty="0">
              <a:latin typeface="Haettenschweiler" pitchFamily="34" charset="0"/>
            </a:endParaRP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>
            <p:ph idx="1"/>
          </p:nvPr>
        </p:nvGraphicFramePr>
        <p:xfrm>
          <a:off x="152400" y="1143000"/>
          <a:ext cx="8686800" cy="5181600"/>
        </p:xfrm>
        <a:graphic>
          <a:graphicData uri="http://schemas.openxmlformats.org/presentationml/2006/ole">
            <p:oleObj spid="_x0000_s12291" name="Visio" r:id="rId3" imgW="7899654" imgH="10197846" progId="Visio.Drawing.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456" y="685800"/>
            <a:ext cx="8580544" cy="6858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Haettenschweiler" pitchFamily="34" charset="0"/>
              </a:rPr>
              <a:t>LATAR BELAKANG PENELITIAN</a:t>
            </a:r>
            <a:r>
              <a:rPr lang="en-US" sz="6600" dirty="0" smtClean="0">
                <a:latin typeface="Book Antiqua" pitchFamily="18" charset="0"/>
              </a:rPr>
              <a:t/>
            </a:r>
            <a:br>
              <a:rPr lang="en-US" sz="6600" dirty="0" smtClean="0">
                <a:latin typeface="Book Antiqua" pitchFamily="18" charset="0"/>
              </a:rPr>
            </a:br>
            <a:endParaRPr lang="en-US" sz="6000" dirty="0">
              <a:solidFill>
                <a:srgbClr val="7030A0"/>
              </a:solidFill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Perpustakaan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mempunyai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peranan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penting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dalam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rangka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pelestarian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dan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pengembangan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kebudayaan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.</a:t>
            </a:r>
          </a:p>
          <a:p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Komputerisasi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sistem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pengeloalaan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perpustakaan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menjadi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alternatif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terbaik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yang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harus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diterapkan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dibanyak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perpustakaan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Haettenschweiler" pitchFamily="34" charset="0"/>
                <a:cs typeface="Times New Roman" pitchFamily="18" charset="0"/>
              </a:rPr>
              <a:t>Flow Map </a:t>
            </a:r>
            <a:r>
              <a:rPr lang="en-US" sz="4000" dirty="0" err="1" smtClean="0">
                <a:latin typeface="Haettenschweiler" pitchFamily="34" charset="0"/>
                <a:cs typeface="Times New Roman" pitchFamily="18" charset="0"/>
              </a:rPr>
              <a:t>Pengembalian</a:t>
            </a:r>
            <a:r>
              <a:rPr lang="en-US" sz="4000" dirty="0" smtClean="0">
                <a:latin typeface="Haettenschweiler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Haettenschweiler" pitchFamily="34" charset="0"/>
                <a:cs typeface="Times New Roman" pitchFamily="18" charset="0"/>
              </a:rPr>
              <a:t>Buku</a:t>
            </a:r>
            <a:r>
              <a:rPr lang="en-US" sz="4000" dirty="0" smtClean="0">
                <a:latin typeface="Haettenschweiler" pitchFamily="34" charset="0"/>
                <a:cs typeface="Times New Roman" pitchFamily="18" charset="0"/>
              </a:rPr>
              <a:t> yang </a:t>
            </a:r>
            <a:r>
              <a:rPr lang="en-US" sz="4000" dirty="0" err="1" smtClean="0">
                <a:latin typeface="Haettenschweiler" pitchFamily="34" charset="0"/>
                <a:cs typeface="Times New Roman" pitchFamily="18" charset="0"/>
              </a:rPr>
              <a:t>diusulkan</a:t>
            </a:r>
            <a:endParaRPr lang="en-US" sz="4000" dirty="0">
              <a:latin typeface="Haettenschweiler" pitchFamily="34" charset="0"/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>
            <p:ph idx="1"/>
          </p:nvPr>
        </p:nvGraphicFramePr>
        <p:xfrm>
          <a:off x="152400" y="1143000"/>
          <a:ext cx="8686800" cy="5181600"/>
        </p:xfrm>
        <a:graphic>
          <a:graphicData uri="http://schemas.openxmlformats.org/presentationml/2006/ole">
            <p:oleObj spid="_x0000_s13314" name="Visio" r:id="rId3" imgW="7899654" imgH="10197846" progId="Visio.Drawing.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Haettenschweiler" pitchFamily="34" charset="0"/>
              </a:rPr>
              <a:t>DIAGRAM KONTEKS </a:t>
            </a:r>
            <a:r>
              <a:rPr lang="en-US" sz="4000" dirty="0" smtClean="0">
                <a:latin typeface="Haettenschweiler" pitchFamily="34" charset="0"/>
              </a:rPr>
              <a:t>SISTEM </a:t>
            </a:r>
            <a:r>
              <a:rPr lang="en-US" sz="4000" dirty="0" smtClean="0">
                <a:latin typeface="Haettenschweiler" pitchFamily="34" charset="0"/>
              </a:rPr>
              <a:t>YANG DIUSULKAN</a:t>
            </a:r>
            <a:endParaRPr lang="en-US" sz="4000" dirty="0">
              <a:latin typeface="Haettenschweiler" pitchFamily="34" charset="0"/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>
            <p:ph idx="1"/>
          </p:nvPr>
        </p:nvGraphicFramePr>
        <p:xfrm>
          <a:off x="1248103" y="1752600"/>
          <a:ext cx="6829097" cy="2971800"/>
        </p:xfrm>
        <a:graphic>
          <a:graphicData uri="http://schemas.openxmlformats.org/presentationml/2006/ole">
            <p:oleObj spid="_x0000_s14338" r:id="rId3" imgW="5749524" imgH="139656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Haettenschweiler" pitchFamily="34" charset="0"/>
                <a:cs typeface="Times New Roman" pitchFamily="18" charset="0"/>
              </a:rPr>
              <a:t>DFD level 1 </a:t>
            </a:r>
            <a:r>
              <a:rPr lang="en-US" sz="4000" dirty="0" err="1" smtClean="0">
                <a:latin typeface="Haettenschweiler" pitchFamily="34" charset="0"/>
                <a:cs typeface="Times New Roman" pitchFamily="18" charset="0"/>
              </a:rPr>
              <a:t>menjadi</a:t>
            </a:r>
            <a:r>
              <a:rPr lang="en-US" sz="4000" dirty="0" smtClean="0">
                <a:latin typeface="Haettenschweiler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Haettenschweiler" pitchFamily="34" charset="0"/>
                <a:cs typeface="Times New Roman" pitchFamily="18" charset="0"/>
              </a:rPr>
              <a:t>anggota</a:t>
            </a:r>
            <a:r>
              <a:rPr lang="en-US" sz="4000" dirty="0" smtClean="0">
                <a:latin typeface="Haettenschweiler" pitchFamily="34" charset="0"/>
                <a:cs typeface="Times New Roman" pitchFamily="18" charset="0"/>
              </a:rPr>
              <a:t> yang </a:t>
            </a:r>
            <a:r>
              <a:rPr lang="en-US" sz="4000" dirty="0" err="1" smtClean="0">
                <a:latin typeface="Haettenschweiler" pitchFamily="34" charset="0"/>
                <a:cs typeface="Times New Roman" pitchFamily="18" charset="0"/>
              </a:rPr>
              <a:t>diusulkan</a:t>
            </a:r>
            <a:endParaRPr lang="en-US" sz="4000" dirty="0">
              <a:latin typeface="Haettenschweiler" pitchFamily="34" charset="0"/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>
            <p:ph idx="1"/>
          </p:nvPr>
        </p:nvGraphicFramePr>
        <p:xfrm>
          <a:off x="990600" y="1308100"/>
          <a:ext cx="7391399" cy="4787900"/>
        </p:xfrm>
        <a:graphic>
          <a:graphicData uri="http://schemas.openxmlformats.org/presentationml/2006/ole">
            <p:oleObj spid="_x0000_s15362" r:id="rId3" imgW="6345079" imgH="517826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Haettenschweiler" pitchFamily="34" charset="0"/>
                <a:cs typeface="Times New Roman" pitchFamily="18" charset="0"/>
              </a:rPr>
              <a:t>DFD level 1 </a:t>
            </a:r>
            <a:r>
              <a:rPr lang="en-US" sz="4000" dirty="0" err="1" smtClean="0">
                <a:latin typeface="Haettenschweiler" pitchFamily="34" charset="0"/>
                <a:cs typeface="Times New Roman" pitchFamily="18" charset="0"/>
              </a:rPr>
              <a:t>peminjaman</a:t>
            </a:r>
            <a:r>
              <a:rPr lang="en-US" sz="4000" dirty="0" smtClean="0">
                <a:latin typeface="Haettenschweiler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Haettenschweiler" pitchFamily="34" charset="0"/>
                <a:cs typeface="Times New Roman" pitchFamily="18" charset="0"/>
              </a:rPr>
              <a:t>buku</a:t>
            </a:r>
            <a:r>
              <a:rPr lang="en-US" sz="4000" dirty="0" smtClean="0">
                <a:latin typeface="Haettenschweiler" pitchFamily="34" charset="0"/>
                <a:cs typeface="Times New Roman" pitchFamily="18" charset="0"/>
              </a:rPr>
              <a:t> yang </a:t>
            </a:r>
            <a:r>
              <a:rPr lang="en-US" sz="4000" dirty="0" err="1" smtClean="0">
                <a:latin typeface="Haettenschweiler" pitchFamily="34" charset="0"/>
                <a:cs typeface="Times New Roman" pitchFamily="18" charset="0"/>
              </a:rPr>
              <a:t>diusulkan</a:t>
            </a:r>
            <a:endParaRPr lang="en-US" dirty="0">
              <a:latin typeface="Haettenschweiler" pitchFamily="34" charset="0"/>
            </a:endParaRP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>
            <p:ph idx="1"/>
          </p:nvPr>
        </p:nvGraphicFramePr>
        <p:xfrm>
          <a:off x="990600" y="1308100"/>
          <a:ext cx="7239000" cy="4787900"/>
        </p:xfrm>
        <a:graphic>
          <a:graphicData uri="http://schemas.openxmlformats.org/presentationml/2006/ole">
            <p:oleObj spid="_x0000_s16386" r:id="rId3" imgW="6302692" imgH="551545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Haettenschweiler" pitchFamily="34" charset="0"/>
                <a:cs typeface="Times New Roman" pitchFamily="18" charset="0"/>
              </a:rPr>
              <a:t>DFD level 1 </a:t>
            </a:r>
            <a:r>
              <a:rPr lang="en-US" sz="4000" dirty="0" err="1" smtClean="0">
                <a:latin typeface="Haettenschweiler" pitchFamily="34" charset="0"/>
                <a:cs typeface="Times New Roman" pitchFamily="18" charset="0"/>
              </a:rPr>
              <a:t>pengembalian</a:t>
            </a:r>
            <a:r>
              <a:rPr lang="en-US" sz="4000" dirty="0" smtClean="0">
                <a:latin typeface="Haettenschweiler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Haettenschweiler" pitchFamily="34" charset="0"/>
                <a:cs typeface="Times New Roman" pitchFamily="18" charset="0"/>
              </a:rPr>
              <a:t>buku</a:t>
            </a:r>
            <a:r>
              <a:rPr lang="en-US" sz="4000" dirty="0" smtClean="0">
                <a:latin typeface="Haettenschweiler" pitchFamily="34" charset="0"/>
                <a:cs typeface="Times New Roman" pitchFamily="18" charset="0"/>
              </a:rPr>
              <a:t> yang </a:t>
            </a:r>
            <a:r>
              <a:rPr lang="en-US" sz="4000" dirty="0" err="1" smtClean="0">
                <a:latin typeface="Haettenschweiler" pitchFamily="34" charset="0"/>
                <a:cs typeface="Times New Roman" pitchFamily="18" charset="0"/>
              </a:rPr>
              <a:t>diusulkan</a:t>
            </a:r>
            <a:endParaRPr lang="en-US" dirty="0">
              <a:latin typeface="Haettenschweiler" pitchFamily="34" charset="0"/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>
            <p:ph idx="1"/>
          </p:nvPr>
        </p:nvGraphicFramePr>
        <p:xfrm>
          <a:off x="1295400" y="1308100"/>
          <a:ext cx="6629400" cy="4787900"/>
        </p:xfrm>
        <a:graphic>
          <a:graphicData uri="http://schemas.openxmlformats.org/presentationml/2006/ole">
            <p:oleObj spid="_x0000_s17410" r:id="rId3" imgW="6418421" imgH="551545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Haettenschweiler" pitchFamily="34" charset="0"/>
              </a:rPr>
              <a:t>RELASI TABEL</a:t>
            </a:r>
            <a:endParaRPr lang="en-US" sz="4000" dirty="0">
              <a:latin typeface="Haettenschweiler" pitchFamily="34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>
            <p:ph idx="1"/>
          </p:nvPr>
        </p:nvGraphicFramePr>
        <p:xfrm>
          <a:off x="1143000" y="1295400"/>
          <a:ext cx="6705600" cy="4704808"/>
        </p:xfrm>
        <a:graphic>
          <a:graphicData uri="http://schemas.openxmlformats.org/presentationml/2006/ole">
            <p:oleObj spid="_x0000_s18434" r:id="rId3" imgW="5024949" imgH="403523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 smtClean="0">
                <a:latin typeface="Haettenschweiler" pitchFamily="34" charset="0"/>
              </a:rPr>
              <a:t>Entity Relationship Diagram </a:t>
            </a:r>
            <a:r>
              <a:rPr lang="en-US" sz="4000" i="1" dirty="0" smtClean="0">
                <a:latin typeface="Haettenschweiler" pitchFamily="34" charset="0"/>
              </a:rPr>
              <a:t> </a:t>
            </a:r>
            <a:r>
              <a:rPr lang="en-US" sz="4000" dirty="0" smtClean="0">
                <a:latin typeface="Haettenschweiler" pitchFamily="34" charset="0"/>
              </a:rPr>
              <a:t>(</a:t>
            </a:r>
            <a:r>
              <a:rPr lang="en-US" sz="4000" dirty="0" smtClean="0">
                <a:latin typeface="Haettenschweiler" pitchFamily="34" charset="0"/>
              </a:rPr>
              <a:t>ERD)</a:t>
            </a:r>
            <a:endParaRPr lang="en-US" sz="4000" dirty="0">
              <a:latin typeface="Haettenschweiler" pitchFamily="34" charset="0"/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>
            <p:ph idx="1"/>
          </p:nvPr>
        </p:nvGraphicFramePr>
        <p:xfrm>
          <a:off x="1143000" y="1308100"/>
          <a:ext cx="6781800" cy="4787900"/>
        </p:xfrm>
        <a:graphic>
          <a:graphicData uri="http://schemas.openxmlformats.org/presentationml/2006/ole">
            <p:oleObj spid="_x0000_s19458" name="Visio" r:id="rId3" imgW="4875276" imgH="4875276" progId="Visio.Drawing.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Haettenschweiler" pitchFamily="34" charset="0"/>
              </a:rPr>
              <a:t>KESIMPULAN</a:t>
            </a:r>
            <a:endParaRPr lang="en-US" sz="4000" dirty="0"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578" y="1308198"/>
            <a:ext cx="8580544" cy="5016401"/>
          </a:xfrm>
        </p:spPr>
        <p:txBody>
          <a:bodyPr/>
          <a:lstStyle/>
          <a:p>
            <a:r>
              <a:rPr lang="id-ID" sz="2000" dirty="0" smtClean="0">
                <a:latin typeface="Agency FB" pitchFamily="34" charset="0"/>
                <a:cs typeface="Times New Roman" pitchFamily="18" charset="0"/>
              </a:rPr>
              <a:t>Setelah dilakukan penelitian di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Sekolah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SMK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Sandhy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Putra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Khususnya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Di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Perpustakaan</a:t>
            </a:r>
            <a:r>
              <a:rPr lang="id-ID" sz="2000" dirty="0" smtClean="0">
                <a:latin typeface="Agency FB" pitchFamily="34" charset="0"/>
                <a:cs typeface="Times New Roman" pitchFamily="18" charset="0"/>
              </a:rPr>
              <a:t>, menemukan beberapa permasalahan diantaranya adalah proses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pinjambukudankembalibuku</a:t>
            </a:r>
            <a:r>
              <a:rPr lang="id-ID" sz="2000" dirty="0" smtClean="0">
                <a:latin typeface="Agency FB" pitchFamily="34" charset="0"/>
                <a:cs typeface="Times New Roman" pitchFamily="18" charset="0"/>
              </a:rPr>
              <a:t> yang masih sering terjadi kesalahan – kesalahan, dan terdapat beberapa kekurangan - kekurangan. </a:t>
            </a:r>
            <a:endParaRPr lang="en-US" sz="2000" dirty="0" smtClean="0">
              <a:latin typeface="Agency FB" pitchFamily="34" charset="0"/>
              <a:cs typeface="Times New Roman" pitchFamily="18" charset="0"/>
            </a:endParaRPr>
          </a:p>
          <a:p>
            <a:pPr lvl="0"/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Keberadaan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sistem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informasi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baru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akan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cepat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mudah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mengetahui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keberadaan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perubahan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kegiatan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perpustakaan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bila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terjadi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transaksi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adanya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suatu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perangkat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lunak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bantu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tersebut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khususnya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pada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perpustakaan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dapat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memberikan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kelancaran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dalam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penginputan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data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anggota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data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buku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sehingga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tidak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adanya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kesulitan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dalam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memasukkan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data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peminjaman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pengembalian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buku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oleh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anggota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memberikan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informasi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Agency FB" pitchFamily="34" charset="0"/>
                <a:cs typeface="Times New Roman" pitchFamily="18" charset="0"/>
              </a:rPr>
              <a:t>memuaskan</a:t>
            </a:r>
            <a:r>
              <a:rPr lang="en-US" sz="2000" dirty="0" smtClean="0">
                <a:latin typeface="Agency FB" pitchFamily="34" charset="0"/>
                <a:cs typeface="Times New Roman" pitchFamily="18" charset="0"/>
              </a:rPr>
              <a:t>.</a:t>
            </a:r>
          </a:p>
          <a:p>
            <a:pPr lvl="0"/>
            <a:r>
              <a:rPr lang="id-ID" sz="2000" dirty="0" smtClean="0">
                <a:latin typeface="Agency FB" pitchFamily="34" charset="0"/>
                <a:cs typeface="Times New Roman" pitchFamily="18" charset="0"/>
              </a:rPr>
              <a:t>Proses pencarian data yang tadinya membutuhkan waktu lama diharapkan bisa teratasi dengan adanya database sehingga data dapat tersimpan dan diharapkan dapat mempercepat proses transaksi.</a:t>
            </a:r>
            <a:endParaRPr lang="en-US" sz="2000" dirty="0" smtClean="0">
              <a:latin typeface="Agency FB" pitchFamily="34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Haettenschweiler" pitchFamily="34" charset="0"/>
              </a:rPr>
              <a:t>SARAN</a:t>
            </a:r>
            <a:endParaRPr lang="en-US" sz="4000" dirty="0"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sz="2800" dirty="0" smtClean="0">
                <a:latin typeface="Agency FB" pitchFamily="34" charset="0"/>
                <a:cs typeface="Times New Roman" pitchFamily="18" charset="0"/>
              </a:rPr>
              <a:t>Pengadaan sarana dan prasarana penunjang yang perlu ditingkatkan sehingga dapat dipergunakan sesuai dengan kebutuhan.</a:t>
            </a:r>
            <a:endParaRPr lang="en-US" sz="2800" dirty="0" smtClean="0">
              <a:latin typeface="Agency FB" pitchFamily="34" charset="0"/>
              <a:cs typeface="Times New Roman" pitchFamily="18" charset="0"/>
            </a:endParaRPr>
          </a:p>
          <a:p>
            <a:pPr lvl="0"/>
            <a:r>
              <a:rPr lang="id-ID" sz="2800" dirty="0" smtClean="0">
                <a:latin typeface="Agency FB" pitchFamily="34" charset="0"/>
                <a:cs typeface="Times New Roman" pitchFamily="18" charset="0"/>
              </a:rPr>
              <a:t>Dalam penggunaan sistem yang terkomputerisasi ini diharapkan selalu melakukan </a:t>
            </a:r>
            <a:r>
              <a:rPr lang="id-ID" sz="2800" i="1" dirty="0" smtClean="0">
                <a:latin typeface="Agency FB" pitchFamily="34" charset="0"/>
                <a:cs typeface="Times New Roman" pitchFamily="18" charset="0"/>
              </a:rPr>
              <a:t>Backup</a:t>
            </a:r>
            <a:r>
              <a:rPr lang="id-ID" sz="2800" dirty="0" smtClean="0">
                <a:latin typeface="Agency FB" pitchFamily="34" charset="0"/>
                <a:cs typeface="Times New Roman" pitchFamily="18" charset="0"/>
              </a:rPr>
              <a:t> data (</a:t>
            </a:r>
            <a:r>
              <a:rPr lang="en-US" sz="2800" dirty="0" err="1" smtClean="0">
                <a:latin typeface="Agency FB" pitchFamily="34" charset="0"/>
                <a:cs typeface="Times New Roman" pitchFamily="18" charset="0"/>
              </a:rPr>
              <a:t>laporan</a:t>
            </a:r>
            <a:r>
              <a:rPr lang="id-ID" sz="2800" dirty="0" smtClean="0">
                <a:latin typeface="Agency FB" pitchFamily="34" charset="0"/>
                <a:cs typeface="Times New Roman" pitchFamily="18" charset="0"/>
              </a:rPr>
              <a:t>), sehingga apabila terjadi hal – hal yang tidak diinginkan harddisk rusak, maka datanya tidak hilang.</a:t>
            </a:r>
            <a:endParaRPr lang="en-US" sz="2800" dirty="0" smtClean="0">
              <a:latin typeface="Agency FB" pitchFamily="34" charset="0"/>
              <a:cs typeface="Times New Roman" pitchFamily="18" charset="0"/>
            </a:endParaRPr>
          </a:p>
          <a:p>
            <a:pPr lvl="0"/>
            <a:r>
              <a:rPr lang="id-ID" sz="2800" dirty="0" smtClean="0">
                <a:latin typeface="Agency FB" pitchFamily="34" charset="0"/>
                <a:cs typeface="Times New Roman" pitchFamily="18" charset="0"/>
              </a:rPr>
              <a:t>Perlu adanya pengembangan lebih lanjut, </a:t>
            </a:r>
            <a:r>
              <a:rPr lang="en-US" sz="2800" dirty="0" err="1" smtClean="0">
                <a:latin typeface="Agency FB" pitchFamily="34" charset="0"/>
                <a:cs typeface="Times New Roman" pitchFamily="18" charset="0"/>
              </a:rPr>
              <a:t>mengatur</a:t>
            </a:r>
            <a:r>
              <a:rPr lang="en-US" sz="28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gency FB" pitchFamily="34" charset="0"/>
                <a:cs typeface="Times New Roman" pitchFamily="18" charset="0"/>
              </a:rPr>
              <a:t>jumlah</a:t>
            </a:r>
            <a:r>
              <a:rPr lang="en-US" sz="28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gency FB" pitchFamily="34" charset="0"/>
                <a:cs typeface="Times New Roman" pitchFamily="18" charset="0"/>
              </a:rPr>
              <a:t>denda</a:t>
            </a:r>
            <a:r>
              <a:rPr lang="en-US" sz="28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gency FB" pitchFamily="34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gency FB" pitchFamily="34" charset="0"/>
                <a:cs typeface="Times New Roman" pitchFamily="18" charset="0"/>
              </a:rPr>
              <a:t>laporan</a:t>
            </a:r>
            <a:r>
              <a:rPr lang="en-US" sz="28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gency FB" pitchFamily="34" charset="0"/>
                <a:cs typeface="Times New Roman" pitchFamily="18" charset="0"/>
              </a:rPr>
              <a:t>buku</a:t>
            </a:r>
            <a:r>
              <a:rPr lang="en-US" sz="2800" dirty="0" smtClean="0">
                <a:latin typeface="Agency FB" pitchFamily="34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Agency FB" pitchFamily="34" charset="0"/>
                <a:cs typeface="Times New Roman" pitchFamily="18" charset="0"/>
              </a:rPr>
              <a:t>belum</a:t>
            </a:r>
            <a:r>
              <a:rPr lang="en-US" sz="28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gency FB" pitchFamily="34" charset="0"/>
                <a:cs typeface="Times New Roman" pitchFamily="18" charset="0"/>
              </a:rPr>
              <a:t>mengembalikan</a:t>
            </a:r>
            <a:r>
              <a:rPr lang="en-US" sz="2800" dirty="0" smtClean="0">
                <a:latin typeface="Agency FB" pitchFamily="34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0400" y="4791670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TERIMA KASIH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Haettenschweiler" pitchFamily="34" charset="0"/>
              </a:rPr>
              <a:t>IDENTIFIKASI MASALAH</a:t>
            </a:r>
            <a:endParaRPr lang="en-US" sz="4000" dirty="0">
              <a:solidFill>
                <a:srgbClr val="7030A0"/>
              </a:solidFill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Proses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minjaman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dan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pengembalian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buku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serta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perhitungan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denda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yang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dikenakan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pada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anggota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atas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keterlambatan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pengembalian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masih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dilakukan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secara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tulis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tangan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kedalam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bentuk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buku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besar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sehingga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membutuhkan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waktu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pada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setiap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prosesnya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.</a:t>
            </a:r>
          </a:p>
          <a:p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Pembuatan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laporan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masih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secara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tertulis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sehingga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 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terkadang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terjadinya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ketidak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akuratan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data.</a:t>
            </a:r>
          </a:p>
          <a:p>
            <a:pPr>
              <a:buNone/>
            </a:pPr>
            <a:endParaRPr lang="en-US" dirty="0">
              <a:latin typeface="Elephan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Haettenschweiler" pitchFamily="34" charset="0"/>
              </a:rPr>
              <a:t>BATASAN MASALAH</a:t>
            </a:r>
            <a:endParaRPr lang="en-US" sz="4000" dirty="0">
              <a:solidFill>
                <a:srgbClr val="7030A0"/>
              </a:solidFill>
              <a:latin typeface="Haettenschweiler" pitchFamily="34" charset="0"/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228600" y="1295400"/>
            <a:ext cx="8580544" cy="4876800"/>
          </a:xfrm>
        </p:spPr>
        <p:txBody>
          <a:bodyPr/>
          <a:lstStyle/>
          <a:p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Penginputan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data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diantaranya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penginputan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data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anggota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, data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buku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dan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data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petugas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.</a:t>
            </a:r>
          </a:p>
          <a:p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Pengolahan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data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diantaranya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proses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pelayanan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peminjaman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dan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pengembalian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buku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pembayaran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denda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apabila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terjadi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keterlambatan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pengembalian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buku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dan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pembuatan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laporan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baik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itu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data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anggota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buku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dan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peminjaman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Haettenschweiler" pitchFamily="34" charset="0"/>
              </a:rPr>
              <a:t>MAKSUD PENELITIAN</a:t>
            </a:r>
            <a:endParaRPr lang="en-US" sz="4000" dirty="0">
              <a:solidFill>
                <a:srgbClr val="7030A0"/>
              </a:solidFill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Agency FB" pitchFamily="34" charset="0"/>
              </a:rPr>
              <a:t>Maksud</a:t>
            </a:r>
            <a:r>
              <a:rPr lang="en-US" sz="3600" dirty="0" smtClean="0">
                <a:latin typeface="Agency FB" pitchFamily="34" charset="0"/>
              </a:rPr>
              <a:t> </a:t>
            </a:r>
            <a:r>
              <a:rPr lang="en-US" sz="3600" dirty="0" err="1" smtClean="0">
                <a:latin typeface="Agency FB" pitchFamily="34" charset="0"/>
              </a:rPr>
              <a:t>dari</a:t>
            </a:r>
            <a:r>
              <a:rPr lang="en-US" sz="3600" dirty="0" smtClean="0">
                <a:latin typeface="Agency FB" pitchFamily="34" charset="0"/>
              </a:rPr>
              <a:t> </a:t>
            </a:r>
            <a:r>
              <a:rPr lang="en-US" sz="3600" dirty="0" err="1" smtClean="0">
                <a:latin typeface="Agency FB" pitchFamily="34" charset="0"/>
              </a:rPr>
              <a:t>penelitian</a:t>
            </a:r>
            <a:r>
              <a:rPr lang="en-US" sz="3600" dirty="0" smtClean="0">
                <a:latin typeface="Agency FB" pitchFamily="34" charset="0"/>
              </a:rPr>
              <a:t> </a:t>
            </a:r>
            <a:r>
              <a:rPr lang="en-US" sz="3600" dirty="0" err="1" smtClean="0">
                <a:latin typeface="Agency FB" pitchFamily="34" charset="0"/>
              </a:rPr>
              <a:t>ini</a:t>
            </a:r>
            <a:r>
              <a:rPr lang="en-US" sz="3600" dirty="0" smtClean="0">
                <a:latin typeface="Agency FB" pitchFamily="34" charset="0"/>
              </a:rPr>
              <a:t> </a:t>
            </a:r>
            <a:r>
              <a:rPr lang="en-US" sz="3600" dirty="0" err="1" smtClean="0">
                <a:latin typeface="Agency FB" pitchFamily="34" charset="0"/>
              </a:rPr>
              <a:t>adalah</a:t>
            </a:r>
            <a:r>
              <a:rPr lang="en-US" sz="3600" dirty="0" smtClean="0">
                <a:latin typeface="Agency FB" pitchFamily="34" charset="0"/>
              </a:rPr>
              <a:t> </a:t>
            </a:r>
            <a:r>
              <a:rPr lang="en-US" sz="3600" dirty="0" err="1" smtClean="0">
                <a:latin typeface="Agency FB" pitchFamily="34" charset="0"/>
              </a:rPr>
              <a:t>untuk</a:t>
            </a:r>
            <a:r>
              <a:rPr lang="en-US" sz="3600" dirty="0" smtClean="0">
                <a:latin typeface="Agency FB" pitchFamily="34" charset="0"/>
              </a:rPr>
              <a:t> </a:t>
            </a:r>
            <a:r>
              <a:rPr lang="en-US" sz="3600" dirty="0" err="1" smtClean="0">
                <a:latin typeface="Agency FB" pitchFamily="34" charset="0"/>
              </a:rPr>
              <a:t>membangun</a:t>
            </a:r>
            <a:r>
              <a:rPr lang="en-US" sz="3600" dirty="0" smtClean="0">
                <a:latin typeface="Agency FB" pitchFamily="34" charset="0"/>
              </a:rPr>
              <a:t> system </a:t>
            </a:r>
            <a:r>
              <a:rPr lang="en-US" sz="3600" dirty="0" err="1" smtClean="0">
                <a:latin typeface="Agency FB" pitchFamily="34" charset="0"/>
              </a:rPr>
              <a:t>informasi</a:t>
            </a:r>
            <a:r>
              <a:rPr lang="en-US" sz="3600" dirty="0" smtClean="0">
                <a:latin typeface="Agency FB" pitchFamily="34" charset="0"/>
              </a:rPr>
              <a:t> </a:t>
            </a:r>
            <a:r>
              <a:rPr lang="en-US" sz="3600" dirty="0" err="1" smtClean="0">
                <a:latin typeface="Agency FB" pitchFamily="34" charset="0"/>
              </a:rPr>
              <a:t>perpustakaan</a:t>
            </a:r>
            <a:r>
              <a:rPr lang="en-US" sz="3600" dirty="0" smtClean="0">
                <a:latin typeface="Agency FB" pitchFamily="34" charset="0"/>
              </a:rPr>
              <a:t> yang </a:t>
            </a:r>
            <a:r>
              <a:rPr lang="en-US" sz="3600" dirty="0" err="1" smtClean="0">
                <a:latin typeface="Agency FB" pitchFamily="34" charset="0"/>
              </a:rPr>
              <a:t>ada</a:t>
            </a:r>
            <a:r>
              <a:rPr lang="en-US" sz="3600" dirty="0" smtClean="0">
                <a:latin typeface="Agency FB" pitchFamily="34" charset="0"/>
              </a:rPr>
              <a:t> </a:t>
            </a:r>
            <a:r>
              <a:rPr lang="en-US" sz="3600" dirty="0" err="1" smtClean="0">
                <a:latin typeface="Agency FB" pitchFamily="34" charset="0"/>
              </a:rPr>
              <a:t>di</a:t>
            </a:r>
            <a:r>
              <a:rPr lang="en-US" sz="3600" dirty="0" smtClean="0">
                <a:latin typeface="Agency FB" pitchFamily="34" charset="0"/>
              </a:rPr>
              <a:t> SMK </a:t>
            </a:r>
            <a:r>
              <a:rPr lang="en-US" sz="3600" dirty="0" err="1" smtClean="0">
                <a:latin typeface="Agency FB" pitchFamily="34" charset="0"/>
              </a:rPr>
              <a:t>Sandhy</a:t>
            </a:r>
            <a:r>
              <a:rPr lang="en-US" sz="3600" dirty="0" smtClean="0">
                <a:latin typeface="Agency FB" pitchFamily="34" charset="0"/>
              </a:rPr>
              <a:t> Putra, </a:t>
            </a:r>
            <a:r>
              <a:rPr lang="en-US" sz="3600" dirty="0" err="1" smtClean="0">
                <a:latin typeface="Agency FB" pitchFamily="34" charset="0"/>
              </a:rPr>
              <a:t>guna</a:t>
            </a:r>
            <a:r>
              <a:rPr lang="en-US" sz="3600" dirty="0" smtClean="0">
                <a:latin typeface="Agency FB" pitchFamily="34" charset="0"/>
              </a:rPr>
              <a:t> </a:t>
            </a:r>
            <a:r>
              <a:rPr lang="en-US" sz="3600" dirty="0" err="1" smtClean="0">
                <a:latin typeface="Agency FB" pitchFamily="34" charset="0"/>
              </a:rPr>
              <a:t>untuk</a:t>
            </a:r>
            <a:r>
              <a:rPr lang="en-US" sz="3600" dirty="0" smtClean="0">
                <a:latin typeface="Agency FB" pitchFamily="34" charset="0"/>
              </a:rPr>
              <a:t> </a:t>
            </a:r>
            <a:r>
              <a:rPr lang="en-US" sz="3600" dirty="0" err="1" smtClean="0">
                <a:latin typeface="Agency FB" pitchFamily="34" charset="0"/>
              </a:rPr>
              <a:t>mengefisienkan</a:t>
            </a:r>
            <a:r>
              <a:rPr lang="en-US" sz="3600" dirty="0" smtClean="0">
                <a:latin typeface="Agency FB" pitchFamily="34" charset="0"/>
              </a:rPr>
              <a:t> </a:t>
            </a:r>
            <a:r>
              <a:rPr lang="en-US" sz="3600" dirty="0" err="1" smtClean="0">
                <a:latin typeface="Agency FB" pitchFamily="34" charset="0"/>
              </a:rPr>
              <a:t>waktu</a:t>
            </a:r>
            <a:r>
              <a:rPr lang="en-US" sz="3600" dirty="0" smtClean="0">
                <a:latin typeface="Agency FB" pitchFamily="34" charset="0"/>
              </a:rPr>
              <a:t> </a:t>
            </a:r>
            <a:r>
              <a:rPr lang="en-US" sz="3600" dirty="0" err="1" smtClean="0">
                <a:latin typeface="Agency FB" pitchFamily="34" charset="0"/>
              </a:rPr>
              <a:t>dan</a:t>
            </a:r>
            <a:r>
              <a:rPr lang="en-US" sz="3600" dirty="0" smtClean="0">
                <a:latin typeface="Agency FB" pitchFamily="34" charset="0"/>
              </a:rPr>
              <a:t> </a:t>
            </a:r>
            <a:r>
              <a:rPr lang="en-US" sz="3600" dirty="0" err="1" smtClean="0">
                <a:latin typeface="Agency FB" pitchFamily="34" charset="0"/>
              </a:rPr>
              <a:t>tepat</a:t>
            </a:r>
            <a:r>
              <a:rPr lang="en-US" sz="3600" dirty="0" smtClean="0">
                <a:latin typeface="Agency FB" pitchFamily="34" charset="0"/>
              </a:rPr>
              <a:t> </a:t>
            </a:r>
            <a:r>
              <a:rPr lang="en-US" sz="3600" dirty="0" err="1" smtClean="0">
                <a:latin typeface="Agency FB" pitchFamily="34" charset="0"/>
              </a:rPr>
              <a:t>sasaran</a:t>
            </a:r>
            <a:r>
              <a:rPr lang="en-US" sz="3600" dirty="0" smtClean="0">
                <a:latin typeface="Agency FB" pitchFamily="34" charset="0"/>
              </a:rPr>
              <a:t> </a:t>
            </a:r>
            <a:r>
              <a:rPr lang="en-US" sz="3600" dirty="0" err="1" smtClean="0">
                <a:latin typeface="Agency FB" pitchFamily="34" charset="0"/>
              </a:rPr>
              <a:t>serta</a:t>
            </a:r>
            <a:r>
              <a:rPr lang="en-US" sz="3600" dirty="0" smtClean="0">
                <a:latin typeface="Agency FB" pitchFamily="34" charset="0"/>
              </a:rPr>
              <a:t> </a:t>
            </a:r>
            <a:r>
              <a:rPr lang="en-US" sz="3600" dirty="0" err="1" smtClean="0">
                <a:latin typeface="Agency FB" pitchFamily="34" charset="0"/>
              </a:rPr>
              <a:t>memodernisasi</a:t>
            </a:r>
            <a:r>
              <a:rPr lang="en-US" sz="3600" dirty="0" smtClean="0">
                <a:latin typeface="Agency FB" pitchFamily="34" charset="0"/>
              </a:rPr>
              <a:t> </a:t>
            </a:r>
            <a:r>
              <a:rPr lang="en-US" sz="3600" dirty="0" err="1" smtClean="0">
                <a:latin typeface="Agency FB" pitchFamily="34" charset="0"/>
              </a:rPr>
              <a:t>perpustakaan</a:t>
            </a:r>
            <a:r>
              <a:rPr lang="en-US" sz="3600" dirty="0" smtClean="0">
                <a:latin typeface="Agency FB" pitchFamily="34" charset="0"/>
              </a:rPr>
              <a:t> yang </a:t>
            </a:r>
            <a:r>
              <a:rPr lang="en-US" sz="3600" dirty="0" err="1" smtClean="0">
                <a:latin typeface="Agency FB" pitchFamily="34" charset="0"/>
              </a:rPr>
              <a:t>ada</a:t>
            </a:r>
            <a:r>
              <a:rPr lang="en-US" sz="3600" dirty="0" smtClean="0">
                <a:latin typeface="Agency FB" pitchFamily="34" charset="0"/>
              </a:rPr>
              <a:t> </a:t>
            </a:r>
            <a:r>
              <a:rPr lang="en-US" sz="3600" dirty="0" err="1" smtClean="0">
                <a:latin typeface="Agency FB" pitchFamily="34" charset="0"/>
              </a:rPr>
              <a:t>di</a:t>
            </a:r>
            <a:r>
              <a:rPr lang="en-US" sz="3600" dirty="0" smtClean="0">
                <a:latin typeface="Agency FB" pitchFamily="34" charset="0"/>
              </a:rPr>
              <a:t> </a:t>
            </a:r>
            <a:r>
              <a:rPr lang="en-US" sz="3600" dirty="0" err="1" smtClean="0">
                <a:latin typeface="Agency FB" pitchFamily="34" charset="0"/>
              </a:rPr>
              <a:t>sekolah</a:t>
            </a:r>
            <a:r>
              <a:rPr lang="en-US" sz="3600" dirty="0" smtClean="0">
                <a:latin typeface="Agency FB" pitchFamily="34" charset="0"/>
              </a:rPr>
              <a:t> </a:t>
            </a:r>
            <a:r>
              <a:rPr lang="en-US" sz="3600" dirty="0" err="1" smtClean="0">
                <a:latin typeface="Agency FB" pitchFamily="34" charset="0"/>
              </a:rPr>
              <a:t>itu</a:t>
            </a:r>
            <a:r>
              <a:rPr lang="en-US" sz="3600" dirty="0" smtClean="0">
                <a:latin typeface="Agency FB" pitchFamily="34" charset="0"/>
              </a:rPr>
              <a:t>.</a:t>
            </a:r>
          </a:p>
          <a:p>
            <a:pPr>
              <a:buNone/>
            </a:pPr>
            <a:endParaRPr lang="en-US" dirty="0"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Haettenschweiler" pitchFamily="34" charset="0"/>
              </a:rPr>
              <a:t>TUJUAN PENELITIAN</a:t>
            </a:r>
            <a:endParaRPr lang="en-US" sz="4000" dirty="0">
              <a:solidFill>
                <a:srgbClr val="7030A0"/>
              </a:solidFill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Membuat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program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aplikasi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untuk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mempermudah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dan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mempersingkat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waktu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dalam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setiap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proses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peminjaman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dan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pengembalian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buku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serta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perhitungan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denda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dari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keterlambatan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pengembalian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yang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dikenakan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kepada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anggota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Dengan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sistem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ini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diharapkan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dapat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mempermudah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dalam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pembuatan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laporan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sehingga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informasi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yang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dihasilkan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akan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lebih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gency FB" pitchFamily="34" charset="0"/>
                <a:cs typeface="Times New Roman" pitchFamily="18" charset="0"/>
              </a:rPr>
              <a:t>akurat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66" y="0"/>
            <a:ext cx="8580544" cy="9144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Flow Map 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Pendaftaran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Anggota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Baru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 yang 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sedang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berjalan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 (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sebelum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revisi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)</a:t>
            </a:r>
            <a:endParaRPr lang="en-US" sz="3600" dirty="0">
              <a:solidFill>
                <a:srgbClr val="7030A0"/>
              </a:solidFill>
              <a:latin typeface="Haettenschweiler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304800" y="1143000"/>
          <a:ext cx="8534400" cy="5257800"/>
        </p:xfrm>
        <a:graphic>
          <a:graphicData uri="http://schemas.openxmlformats.org/presentationml/2006/ole">
            <p:oleObj spid="_x0000_s1026" name="Visio" r:id="rId3" imgW="7899654" imgH="10197846" progId="Visio.Drawing.6">
              <p:embed/>
            </p:oleObj>
          </a:graphicData>
        </a:graphic>
      </p:graphicFrame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495800" y="1447800"/>
            <a:ext cx="838200" cy="381000"/>
          </a:xfrm>
          <a:prstGeom prst="flowChartMerg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BB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257800" y="3619500"/>
            <a:ext cx="1219200" cy="723900"/>
          </a:xfrm>
          <a:prstGeom prst="flowChartMerg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BB Anggota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66" y="76200"/>
            <a:ext cx="8580544" cy="82623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Flow Map 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Pendaftaran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Anggota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Baru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 yang 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sedang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berjalan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 (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sesudah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revisi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)</a:t>
            </a:r>
            <a:endParaRPr lang="en-US" sz="3600" dirty="0">
              <a:solidFill>
                <a:srgbClr val="7030A0"/>
              </a:solidFill>
              <a:latin typeface="Haettenschweiler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74578" y="1308199"/>
            <a:ext cx="8580544" cy="181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Autofit/>
          </a:bodyPr>
          <a:lstStyle/>
          <a:p>
            <a:pPr marL="342231" marR="0" lvl="0" indent="-342231" algn="l" defTabSz="915001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rte" pitchFamily="66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152400" y="1143000"/>
          <a:ext cx="8686800" cy="5181600"/>
        </p:xfrm>
        <a:graphic>
          <a:graphicData uri="http://schemas.openxmlformats.org/presentationml/2006/ole">
            <p:oleObj spid="_x0000_s2050" name="Visio" r:id="rId3" imgW="7899654" imgH="10197846" progId="Visio.Drawing.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Flow Map 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peminjaman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buku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 yang 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sedang</a:t>
            </a:r>
            <a:r>
              <a:rPr lang="en-US" sz="3600" dirty="0" smtClean="0">
                <a:latin typeface="Haettenschweiler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Haettenschweiler" pitchFamily="34" charset="0"/>
                <a:cs typeface="Times New Roman" pitchFamily="18" charset="0"/>
              </a:rPr>
              <a:t>berjalan</a:t>
            </a:r>
            <a:endParaRPr lang="en-US" sz="3600" dirty="0">
              <a:solidFill>
                <a:srgbClr val="7030A0"/>
              </a:solidFill>
              <a:latin typeface="Haettenschweiler" pitchFamily="34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idx="1"/>
          </p:nvPr>
        </p:nvGraphicFramePr>
        <p:xfrm>
          <a:off x="152400" y="1143000"/>
          <a:ext cx="8686800" cy="5105400"/>
        </p:xfrm>
        <a:graphic>
          <a:graphicData uri="http://schemas.openxmlformats.org/presentationml/2006/ole">
            <p:oleObj spid="_x0000_s3074" name="Visio" r:id="rId3" imgW="7899654" imgH="10197846" progId="Visio.Drawing.6">
              <p:embed/>
            </p:oleObj>
          </a:graphicData>
        </a:graphic>
      </p:graphicFrame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5257800" y="3886200"/>
            <a:ext cx="762000" cy="533400"/>
          </a:xfrm>
          <a:prstGeom prst="flowChartMerg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" name="AutoShape 7"/>
          <p:cNvCxnSpPr>
            <a:cxnSpLocks noChangeShapeType="1"/>
          </p:cNvCxnSpPr>
          <p:nvPr/>
        </p:nvCxnSpPr>
        <p:spPr bwMode="auto">
          <a:xfrm flipV="1">
            <a:off x="4953000" y="4267200"/>
            <a:ext cx="581025" cy="28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" name="AutoShape 6"/>
          <p:cNvCxnSpPr>
            <a:cxnSpLocks noChangeShapeType="1"/>
          </p:cNvCxnSpPr>
          <p:nvPr/>
        </p:nvCxnSpPr>
        <p:spPr bwMode="auto">
          <a:xfrm rot="16200000" flipH="1">
            <a:off x="5491163" y="4567238"/>
            <a:ext cx="314325" cy="190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003 Print PowerPlugs Favorites 2">
  <a:themeElements>
    <a:clrScheme name="">
      <a:dk1>
        <a:srgbClr val="000000"/>
      </a:dk1>
      <a:lt1>
        <a:srgbClr val="B2B2B2"/>
      </a:lt1>
      <a:dk2>
        <a:srgbClr val="006699"/>
      </a:dk2>
      <a:lt2>
        <a:srgbClr val="808080"/>
      </a:lt2>
      <a:accent1>
        <a:srgbClr val="00CC99"/>
      </a:accent1>
      <a:accent2>
        <a:srgbClr val="66CCFF"/>
      </a:accent2>
      <a:accent3>
        <a:srgbClr val="D5D5D5"/>
      </a:accent3>
      <a:accent4>
        <a:srgbClr val="000000"/>
      </a:accent4>
      <a:accent5>
        <a:srgbClr val="AAE2CA"/>
      </a:accent5>
      <a:accent6>
        <a:srgbClr val="5CB9E7"/>
      </a:accent6>
      <a:hlink>
        <a:srgbClr val="6699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Business003 Print PowerPlugs Favorites 2</Template>
  <TotalTime>1135</TotalTime>
  <Words>570</Words>
  <Application>Microsoft Office PowerPoint</Application>
  <PresentationFormat>On-screen Show (4:3)</PresentationFormat>
  <Paragraphs>64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Business003 Print PowerPlugs Favorites 2</vt:lpstr>
      <vt:lpstr>Visio</vt:lpstr>
      <vt:lpstr>Microsoft Visio Drawing</vt:lpstr>
      <vt:lpstr>SISTEM INFORMASI PERPUSTAKAAN DI SMK SANDY PUTRA BANDUNG</vt:lpstr>
      <vt:lpstr>LATAR BELAKANG PENELITIAN </vt:lpstr>
      <vt:lpstr>IDENTIFIKASI MASALAH</vt:lpstr>
      <vt:lpstr>BATASAN MASALAH</vt:lpstr>
      <vt:lpstr>MAKSUD PENELITIAN</vt:lpstr>
      <vt:lpstr>TUJUAN PENELITIAN</vt:lpstr>
      <vt:lpstr>Flow Map Pendaftaran Anggota Baru yang sedang berjalan (sebelum revisi)</vt:lpstr>
      <vt:lpstr>Flow Map Pendaftaran Anggota Baru yang sedang berjalan (sesudah revisi)</vt:lpstr>
      <vt:lpstr>Flow Map peminjaman buku yang sedang berjalan</vt:lpstr>
      <vt:lpstr>Flow Map pengembalian buku yang sedang berjalan (sebelum revisi)</vt:lpstr>
      <vt:lpstr>Flow Map pengembalian buku yang sedang berjalan (sesudah revisi)</vt:lpstr>
      <vt:lpstr>DIAGRAM KONTEKS SISTEM  BERJALAN</vt:lpstr>
      <vt:lpstr>DFD Level 1 untuk penerimaan anggota yang sedang berjalan</vt:lpstr>
      <vt:lpstr>Dfd level 1 peminjaman buku yang sedang berjalan</vt:lpstr>
      <vt:lpstr>Dfd level 1 pengembalian buku yang sedang berjalan</vt:lpstr>
      <vt:lpstr>EVALUASI SISTEM YANG BERJALAN</vt:lpstr>
      <vt:lpstr>Flow Map Pendaftaran Anggota Baru yang diusulkan</vt:lpstr>
      <vt:lpstr>Flow Map Peminjaman Buku yang diusulkan  (sebelum revisi)</vt:lpstr>
      <vt:lpstr>Flow Map Peminjaman Buku yang diusulkan  (sesudah revisi)</vt:lpstr>
      <vt:lpstr>Flow Map Pengembalian Buku yang diusulkan</vt:lpstr>
      <vt:lpstr>DIAGRAM KONTEKS SISTEM YANG DIUSULKAN</vt:lpstr>
      <vt:lpstr>DFD level 1 menjadi anggota yang diusulkan</vt:lpstr>
      <vt:lpstr>DFD level 1 peminjaman buku yang diusulkan</vt:lpstr>
      <vt:lpstr>DFD level 1 pengembalian buku yang diusulkan</vt:lpstr>
      <vt:lpstr>RELASI TABEL</vt:lpstr>
      <vt:lpstr>Entity Relationship Diagram  (ERD)</vt:lpstr>
      <vt:lpstr>KESIMPULAN</vt:lpstr>
      <vt:lpstr>SARAN</vt:lpstr>
      <vt:lpstr>Slide 29</vt:lpstr>
    </vt:vector>
  </TitlesOfParts>
  <Company>UNIKOM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DASAR</dc:title>
  <dc:creator>Rina Kurniawati</dc:creator>
  <cp:lastModifiedBy>KREI</cp:lastModifiedBy>
  <cp:revision>36</cp:revision>
  <dcterms:created xsi:type="dcterms:W3CDTF">2008-09-03T17:00:19Z</dcterms:created>
  <dcterms:modified xsi:type="dcterms:W3CDTF">2012-02-24T07:41:53Z</dcterms:modified>
</cp:coreProperties>
</file>