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68" r:id="rId14"/>
    <p:sldId id="269" r:id="rId15"/>
    <p:sldId id="266" r:id="rId16"/>
    <p:sldId id="267"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manualLayout>
          <c:xMode val="edge"/>
          <c:yMode val="edge"/>
          <c:x val="0.37107247010790329"/>
          <c:y val="0"/>
        </c:manualLayout>
      </c:layout>
    </c:title>
    <c:plotArea>
      <c:layout>
        <c:manualLayout>
          <c:layoutTarget val="inner"/>
          <c:xMode val="edge"/>
          <c:yMode val="edge"/>
          <c:x val="0.13819578108292024"/>
          <c:y val="0.14113472708695718"/>
          <c:w val="0.70293926800816564"/>
          <c:h val="0.7083288540637015"/>
        </c:manualLayout>
      </c:layout>
      <c:barChart>
        <c:barDir val="col"/>
        <c:grouping val="clustered"/>
        <c:ser>
          <c:idx val="0"/>
          <c:order val="0"/>
          <c:tx>
            <c:strRef>
              <c:f>Sheet1!$B$1</c:f>
              <c:strCache>
                <c:ptCount val="1"/>
                <c:pt idx="0">
                  <c:v>Oustanding Gadai</c:v>
                </c:pt>
              </c:strCache>
            </c:strRef>
          </c:tx>
          <c:cat>
            <c:numRef>
              <c:f>Sheet1!$A$2:$A$6</c:f>
              <c:numCache>
                <c:formatCode>General</c:formatCode>
                <c:ptCount val="5"/>
                <c:pt idx="0">
                  <c:v>2007</c:v>
                </c:pt>
                <c:pt idx="1">
                  <c:v>2008</c:v>
                </c:pt>
                <c:pt idx="2">
                  <c:v>2009</c:v>
                </c:pt>
                <c:pt idx="3">
                  <c:v>2010</c:v>
                </c:pt>
                <c:pt idx="4">
                  <c:v>2011</c:v>
                </c:pt>
              </c:numCache>
            </c:numRef>
          </c:cat>
          <c:val>
            <c:numRef>
              <c:f>Sheet1!$B$2:$B$6</c:f>
              <c:numCache>
                <c:formatCode>#,##0</c:formatCode>
                <c:ptCount val="5"/>
                <c:pt idx="0">
                  <c:v>1096432402</c:v>
                </c:pt>
                <c:pt idx="1">
                  <c:v>752751218</c:v>
                </c:pt>
                <c:pt idx="2">
                  <c:v>956033142</c:v>
                </c:pt>
                <c:pt idx="3">
                  <c:v>923052600</c:v>
                </c:pt>
                <c:pt idx="4">
                  <c:v>1102300000</c:v>
                </c:pt>
              </c:numCache>
            </c:numRef>
          </c:val>
        </c:ser>
        <c:axId val="56657024"/>
        <c:axId val="56658560"/>
      </c:barChart>
      <c:catAx>
        <c:axId val="56657024"/>
        <c:scaling>
          <c:orientation val="minMax"/>
        </c:scaling>
        <c:axPos val="b"/>
        <c:numFmt formatCode="General" sourceLinked="1"/>
        <c:tickLblPos val="nextTo"/>
        <c:crossAx val="56658560"/>
        <c:crosses val="autoZero"/>
        <c:auto val="1"/>
        <c:lblAlgn val="ctr"/>
        <c:lblOffset val="100"/>
      </c:catAx>
      <c:valAx>
        <c:axId val="56658560"/>
        <c:scaling>
          <c:orientation val="minMax"/>
        </c:scaling>
        <c:axPos val="l"/>
        <c:majorGridlines/>
        <c:numFmt formatCode="#,##0" sourceLinked="1"/>
        <c:tickLblPos val="nextTo"/>
        <c:crossAx val="56657024"/>
        <c:crosses val="autoZero"/>
        <c:crossBetween val="between"/>
      </c:valAx>
    </c:plotArea>
    <c:legend>
      <c:legendPos val="r"/>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25D9F7E-807D-47D9-8F27-FF9C3EC64D66}" type="datetimeFigureOut">
              <a:rPr lang="en-US" smtClean="0"/>
              <a:pPr/>
              <a:t>8/30/2012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6E37066-A808-4F96-B889-B540855E21A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5D9F7E-807D-47D9-8F27-FF9C3EC64D66}" type="datetimeFigureOut">
              <a:rPr lang="en-US" smtClean="0"/>
              <a:pPr/>
              <a:t>8/30/2012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5D9F7E-807D-47D9-8F27-FF9C3EC64D66}" type="datetimeFigureOut">
              <a:rPr lang="en-US" smtClean="0"/>
              <a:pPr/>
              <a:t>8/30/2012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5D9F7E-807D-47D9-8F27-FF9C3EC64D66}" type="datetimeFigureOut">
              <a:rPr lang="en-US" smtClean="0"/>
              <a:pPr/>
              <a:t>8/30/2012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25D9F7E-807D-47D9-8F27-FF9C3EC64D66}" type="datetimeFigureOut">
              <a:rPr lang="en-US" smtClean="0"/>
              <a:pPr/>
              <a:t>8/30/2012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37066-A808-4F96-B889-B540855E21A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25D9F7E-807D-47D9-8F27-FF9C3EC64D66}" type="datetimeFigureOut">
              <a:rPr lang="en-US" smtClean="0"/>
              <a:pPr/>
              <a:t>8/30/2012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25D9F7E-807D-47D9-8F27-FF9C3EC64D66}" type="datetimeFigureOut">
              <a:rPr lang="en-US" smtClean="0"/>
              <a:pPr/>
              <a:t>8/30/2012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25D9F7E-807D-47D9-8F27-FF9C3EC64D66}" type="datetimeFigureOut">
              <a:rPr lang="en-US" smtClean="0"/>
              <a:pPr/>
              <a:t>8/30/2012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D9F7E-807D-47D9-8F27-FF9C3EC64D66}" type="datetimeFigureOut">
              <a:rPr lang="en-US" smtClean="0"/>
              <a:pPr/>
              <a:t>8/30/2012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25D9F7E-807D-47D9-8F27-FF9C3EC64D66}" type="datetimeFigureOut">
              <a:rPr lang="en-US" smtClean="0"/>
              <a:pPr/>
              <a:t>8/30/2012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37066-A808-4F96-B889-B540855E2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25D9F7E-807D-47D9-8F27-FF9C3EC64D66}" type="datetimeFigureOut">
              <a:rPr lang="en-US" smtClean="0"/>
              <a:pPr/>
              <a:t>8/30/2012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6E37066-A808-4F96-B889-B540855E21A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25D9F7E-807D-47D9-8F27-FF9C3EC64D66}" type="datetimeFigureOut">
              <a:rPr lang="en-US" smtClean="0"/>
              <a:pPr/>
              <a:t>8/30/2012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E37066-A808-4F96-B889-B540855E21A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057400"/>
            <a:ext cx="7772400" cy="4419600"/>
          </a:xfrm>
        </p:spPr>
        <p:txBody>
          <a:bodyPr>
            <a:normAutofit/>
          </a:bodyPr>
          <a:lstStyle/>
          <a:p>
            <a:pPr algn="ctr"/>
            <a:r>
              <a:rPr lang="en-US" sz="2800" dirty="0" err="1" smtClean="0">
                <a:solidFill>
                  <a:srgbClr val="FFFF00"/>
                </a:solidFill>
              </a:rPr>
              <a:t>Nadzir</a:t>
            </a:r>
            <a:r>
              <a:rPr lang="en-US" sz="2800" dirty="0" smtClean="0">
                <a:solidFill>
                  <a:srgbClr val="FFFF00"/>
                </a:solidFill>
              </a:rPr>
              <a:t> Mufti </a:t>
            </a:r>
            <a:r>
              <a:rPr lang="en-US" sz="2800" dirty="0" err="1" smtClean="0">
                <a:solidFill>
                  <a:srgbClr val="FFFF00"/>
                </a:solidFill>
              </a:rPr>
              <a:t>Auliya</a:t>
            </a:r>
            <a:r>
              <a:rPr lang="en-US" sz="2800" dirty="0" smtClean="0">
                <a:solidFill>
                  <a:srgbClr val="FFFF00"/>
                </a:solidFill>
              </a:rPr>
              <a:t/>
            </a:r>
            <a:br>
              <a:rPr lang="en-US" sz="2800" dirty="0" smtClean="0">
                <a:solidFill>
                  <a:srgbClr val="FFFF00"/>
                </a:solidFill>
              </a:rPr>
            </a:br>
            <a:r>
              <a:rPr lang="en-US" sz="2800" dirty="0" smtClean="0">
                <a:solidFill>
                  <a:srgbClr val="FFFF00"/>
                </a:solidFill>
              </a:rPr>
              <a:t>21509037</a:t>
            </a:r>
            <a:br>
              <a:rPr lang="en-US" sz="2800" dirty="0" smtClean="0">
                <a:solidFill>
                  <a:srgbClr val="FFFF00"/>
                </a:solidFill>
              </a:rPr>
            </a:br>
            <a:r>
              <a:rPr lang="en-US" dirty="0" smtClean="0">
                <a:solidFill>
                  <a:srgbClr val="FFFF00"/>
                </a:solidFill>
              </a:rPr>
              <a:t/>
            </a:r>
            <a:br>
              <a:rPr lang="en-US" dirty="0" smtClean="0">
                <a:solidFill>
                  <a:srgbClr val="FFFF00"/>
                </a:solidFill>
              </a:rPr>
            </a:br>
            <a:r>
              <a:rPr lang="en-US" dirty="0" smtClean="0">
                <a:solidFill>
                  <a:srgbClr val="FFFF00"/>
                </a:solidFill>
              </a:rPr>
              <a:t/>
            </a:r>
            <a:br>
              <a:rPr lang="en-US" dirty="0" smtClean="0">
                <a:solidFill>
                  <a:srgbClr val="FFFF00"/>
                </a:solidFill>
              </a:rPr>
            </a:br>
            <a:r>
              <a:rPr lang="en-US" sz="3100" dirty="0" smtClean="0">
                <a:solidFill>
                  <a:srgbClr val="FFFF00"/>
                </a:solidFill>
                <a:latin typeface="Agency FB" pitchFamily="34" charset="0"/>
              </a:rPr>
              <a:t>PROGRAM STUDI</a:t>
            </a:r>
            <a:br>
              <a:rPr lang="en-US" sz="3100" dirty="0" smtClean="0">
                <a:solidFill>
                  <a:srgbClr val="FFFF00"/>
                </a:solidFill>
                <a:latin typeface="Agency FB" pitchFamily="34" charset="0"/>
              </a:rPr>
            </a:br>
            <a:r>
              <a:rPr lang="en-US" sz="3100" dirty="0" smtClean="0">
                <a:solidFill>
                  <a:srgbClr val="FFFF00"/>
                </a:solidFill>
                <a:latin typeface="Agency FB" pitchFamily="34" charset="0"/>
              </a:rPr>
              <a:t>KEUANGAN DAN PERBANKAN</a:t>
            </a:r>
            <a:r>
              <a:rPr lang="en-US" sz="6000" dirty="0" smtClean="0">
                <a:solidFill>
                  <a:srgbClr val="FFFF00"/>
                </a:solidFill>
                <a:latin typeface="Agency FB" pitchFamily="34" charset="0"/>
              </a:rPr>
              <a:t/>
            </a:r>
            <a:br>
              <a:rPr lang="en-US" sz="6000" dirty="0" smtClean="0">
                <a:solidFill>
                  <a:srgbClr val="FFFF00"/>
                </a:solidFill>
                <a:latin typeface="Agency FB" pitchFamily="34" charset="0"/>
              </a:rPr>
            </a:br>
            <a:endParaRPr lang="en-US" dirty="0">
              <a:solidFill>
                <a:srgbClr val="FFFF00"/>
              </a:solidFill>
            </a:endParaRPr>
          </a:p>
        </p:txBody>
      </p:sp>
      <p:sp>
        <p:nvSpPr>
          <p:cNvPr id="3" name="Subtitle 2"/>
          <p:cNvSpPr>
            <a:spLocks noGrp="1"/>
          </p:cNvSpPr>
          <p:nvPr>
            <p:ph type="subTitle" idx="1"/>
          </p:nvPr>
        </p:nvSpPr>
        <p:spPr>
          <a:xfrm>
            <a:off x="762000" y="609600"/>
            <a:ext cx="7772400" cy="1828800"/>
          </a:xfrm>
        </p:spPr>
        <p:txBody>
          <a:bodyPr>
            <a:normAutofit/>
          </a:bodyPr>
          <a:lstStyle/>
          <a:p>
            <a:pPr algn="ctr"/>
            <a:r>
              <a:rPr lang="en-US" sz="2800" b="1" dirty="0" smtClean="0">
                <a:latin typeface="Times New Roman" pitchFamily="18" charset="0"/>
                <a:cs typeface="Times New Roman" pitchFamily="18" charset="0"/>
              </a:rPr>
              <a:t>ANALISIS GADAI SYARIAH</a:t>
            </a:r>
          </a:p>
          <a:p>
            <a:pPr algn="ctr"/>
            <a:r>
              <a:rPr lang="en-US" sz="2800" b="1" dirty="0" smtClean="0">
                <a:latin typeface="Times New Roman" pitchFamily="18" charset="0"/>
                <a:cs typeface="Times New Roman" pitchFamily="18" charset="0"/>
              </a:rPr>
              <a:t> PADA PT. BPRS SYARIAH PNM MENTARI</a:t>
            </a:r>
            <a:endParaRPr lang="en-US" sz="2800" b="1" dirty="0">
              <a:latin typeface="Times New Roman" pitchFamily="18" charset="0"/>
              <a:cs typeface="Times New Roman" pitchFamily="18" charset="0"/>
            </a:endParaRPr>
          </a:p>
        </p:txBody>
      </p:sp>
      <p:pic>
        <p:nvPicPr>
          <p:cNvPr id="4" name="Picture 3" descr="175px-Logo_unikom_baru.jpg"/>
          <p:cNvPicPr>
            <a:picLocks noChangeAspect="1"/>
          </p:cNvPicPr>
          <p:nvPr/>
        </p:nvPicPr>
        <p:blipFill>
          <a:blip r:embed="rId2"/>
          <a:stretch>
            <a:fillRect/>
          </a:stretch>
        </p:blipFill>
        <p:spPr>
          <a:xfrm>
            <a:off x="3810000" y="2971800"/>
            <a:ext cx="1600200" cy="1600200"/>
          </a:xfrm>
          <a:prstGeom prst="roundRect">
            <a:avLst>
              <a:gd name="adj" fmla="val 0"/>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err="1" smtClean="0"/>
              <a:t>Penyebab</a:t>
            </a:r>
            <a:r>
              <a:rPr lang="en-US" sz="4900" dirty="0" smtClean="0"/>
              <a:t> </a:t>
            </a:r>
            <a:r>
              <a:rPr lang="en-US" sz="4900" dirty="0" err="1" smtClean="0"/>
              <a:t>Penurunan</a:t>
            </a:r>
            <a:r>
              <a:rPr lang="en-US" sz="4900" dirty="0" smtClean="0"/>
              <a:t> </a:t>
            </a:r>
            <a:r>
              <a:rPr lang="en-US" sz="4900" dirty="0" err="1" smtClean="0"/>
              <a:t>Oustanding</a:t>
            </a:r>
            <a:r>
              <a:rPr lang="en-US" sz="4900" dirty="0" smtClean="0"/>
              <a:t> :</a:t>
            </a:r>
            <a:r>
              <a:rPr lang="en-US" sz="5400" dirty="0" smtClean="0"/>
              <a:t/>
            </a:r>
            <a:br>
              <a:rPr lang="en-US" sz="5400" dirty="0" smtClean="0"/>
            </a:br>
            <a:endParaRPr lang="en-US" dirty="0"/>
          </a:p>
        </p:txBody>
      </p:sp>
      <p:sp>
        <p:nvSpPr>
          <p:cNvPr id="3" name="Content Placeholder 2"/>
          <p:cNvSpPr>
            <a:spLocks noGrp="1"/>
          </p:cNvSpPr>
          <p:nvPr>
            <p:ph idx="1"/>
          </p:nvPr>
        </p:nvSpPr>
        <p:spPr/>
        <p:txBody>
          <a:bodyPr>
            <a:normAutofit/>
          </a:bodyPr>
          <a:lstStyle/>
          <a:p>
            <a:pPr marL="457200" lvl="3" indent="-228600" algn="just"/>
            <a:r>
              <a:rPr lang="en-US" sz="2400" dirty="0" err="1" smtClean="0"/>
              <a:t>Penurunan</a:t>
            </a:r>
            <a:r>
              <a:rPr lang="en-US" sz="2400" dirty="0" smtClean="0"/>
              <a:t> </a:t>
            </a:r>
            <a:r>
              <a:rPr lang="en-US" sz="2400" dirty="0" err="1" smtClean="0"/>
              <a:t>Oustanding</a:t>
            </a:r>
            <a:r>
              <a:rPr lang="en-US" sz="2400" dirty="0" smtClean="0"/>
              <a:t> </a:t>
            </a:r>
            <a:r>
              <a:rPr lang="en-US" sz="2400" dirty="0" err="1" smtClean="0"/>
              <a:t>biasaya</a:t>
            </a:r>
            <a:r>
              <a:rPr lang="en-US" sz="2400" dirty="0" smtClean="0"/>
              <a:t> </a:t>
            </a:r>
            <a:r>
              <a:rPr lang="en-US" sz="2400" dirty="0" err="1" smtClean="0"/>
              <a:t>dikarenakan</a:t>
            </a:r>
            <a:r>
              <a:rPr lang="en-US" sz="2400" dirty="0" smtClean="0"/>
              <a:t> </a:t>
            </a:r>
            <a:r>
              <a:rPr lang="en-US" sz="2400" dirty="0" err="1" smtClean="0"/>
              <a:t>banyak</a:t>
            </a:r>
            <a:r>
              <a:rPr lang="en-US" sz="2400" dirty="0" smtClean="0"/>
              <a:t> </a:t>
            </a:r>
            <a:r>
              <a:rPr lang="en-US" sz="2400" dirty="0" err="1" smtClean="0"/>
              <a:t>pelunasan</a:t>
            </a:r>
            <a:r>
              <a:rPr lang="en-US" sz="2400" dirty="0" smtClean="0"/>
              <a:t> </a:t>
            </a:r>
            <a:r>
              <a:rPr lang="en-US" sz="2400" dirty="0" err="1" smtClean="0"/>
              <a:t>gadai</a:t>
            </a:r>
            <a:r>
              <a:rPr lang="en-US" sz="2400" dirty="0" smtClean="0"/>
              <a:t> </a:t>
            </a:r>
            <a:r>
              <a:rPr lang="en-US" sz="2400" dirty="0" err="1" smtClean="0"/>
              <a:t>dibandingkan</a:t>
            </a:r>
            <a:r>
              <a:rPr lang="en-US" sz="2400" dirty="0" smtClean="0"/>
              <a:t> </a:t>
            </a:r>
            <a:r>
              <a:rPr lang="en-US" sz="2400" dirty="0" err="1" smtClean="0"/>
              <a:t>pencairan</a:t>
            </a:r>
            <a:r>
              <a:rPr lang="en-US" sz="2400" dirty="0" smtClean="0"/>
              <a:t> </a:t>
            </a:r>
            <a:r>
              <a:rPr lang="en-US" sz="2400" dirty="0" err="1" smtClean="0"/>
              <a:t>gadai</a:t>
            </a:r>
            <a:endParaRPr lang="en-US" sz="2400" dirty="0" smtClean="0"/>
          </a:p>
          <a:p>
            <a:pPr marL="457200" lvl="3" indent="-228600" algn="just"/>
            <a:r>
              <a:rPr lang="en-US" sz="2400" dirty="0" err="1" smtClean="0"/>
              <a:t>Dikarenakan</a:t>
            </a:r>
            <a:r>
              <a:rPr lang="en-US" sz="2400" dirty="0" smtClean="0"/>
              <a:t> </a:t>
            </a:r>
            <a:r>
              <a:rPr lang="en-US" sz="2400" dirty="0" err="1" smtClean="0"/>
              <a:t>sebagaian</a:t>
            </a:r>
            <a:r>
              <a:rPr lang="en-US" sz="2400" dirty="0" smtClean="0"/>
              <a:t> </a:t>
            </a:r>
            <a:r>
              <a:rPr lang="en-US" sz="2400" dirty="0" err="1" smtClean="0"/>
              <a:t>besar</a:t>
            </a:r>
            <a:r>
              <a:rPr lang="en-US" sz="2400" dirty="0" smtClean="0"/>
              <a:t> </a:t>
            </a:r>
            <a:r>
              <a:rPr lang="en-US" sz="2400" dirty="0" err="1" smtClean="0"/>
              <a:t>nasabah</a:t>
            </a:r>
            <a:r>
              <a:rPr lang="en-US" sz="2400" dirty="0" smtClean="0"/>
              <a:t> </a:t>
            </a:r>
            <a:r>
              <a:rPr lang="en-US" sz="2400" dirty="0" err="1" smtClean="0"/>
              <a:t>merupakan</a:t>
            </a:r>
            <a:r>
              <a:rPr lang="en-US" sz="2400" dirty="0" smtClean="0"/>
              <a:t> </a:t>
            </a:r>
            <a:r>
              <a:rPr lang="en-US" sz="2400" dirty="0" err="1" smtClean="0"/>
              <a:t>pedagang</a:t>
            </a:r>
            <a:r>
              <a:rPr lang="en-US" sz="2400" dirty="0" smtClean="0"/>
              <a:t> </a:t>
            </a:r>
            <a:r>
              <a:rPr lang="en-US" sz="2400" dirty="0" err="1" smtClean="0"/>
              <a:t>sehingga</a:t>
            </a:r>
            <a:r>
              <a:rPr lang="en-US" sz="2400" dirty="0" smtClean="0"/>
              <a:t> </a:t>
            </a:r>
            <a:r>
              <a:rPr lang="en-US" sz="2400" dirty="0" err="1" smtClean="0"/>
              <a:t>di</a:t>
            </a:r>
            <a:r>
              <a:rPr lang="en-US" sz="2400" dirty="0" smtClean="0"/>
              <a:t> </a:t>
            </a:r>
            <a:r>
              <a:rPr lang="en-US" sz="2400" dirty="0" err="1" smtClean="0"/>
              <a:t>saat</a:t>
            </a:r>
            <a:r>
              <a:rPr lang="en-US" sz="2400" dirty="0" smtClean="0"/>
              <a:t> </a:t>
            </a:r>
            <a:r>
              <a:rPr lang="en-US" sz="2400" dirty="0" err="1" smtClean="0"/>
              <a:t>saat</a:t>
            </a:r>
            <a:r>
              <a:rPr lang="en-US" sz="2400" dirty="0" smtClean="0"/>
              <a:t> </a:t>
            </a:r>
            <a:r>
              <a:rPr lang="en-US" sz="2400" dirty="0" err="1" smtClean="0"/>
              <a:t>tertentu</a:t>
            </a:r>
            <a:r>
              <a:rPr lang="en-US" sz="2400" dirty="0" smtClean="0"/>
              <a:t> </a:t>
            </a:r>
            <a:r>
              <a:rPr lang="en-US" sz="2400" dirty="0" err="1" smtClean="0"/>
              <a:t>mereka</a:t>
            </a:r>
            <a:r>
              <a:rPr lang="en-US" sz="2400" dirty="0" smtClean="0"/>
              <a:t> </a:t>
            </a:r>
            <a:r>
              <a:rPr lang="en-US" sz="2400" dirty="0" err="1" smtClean="0"/>
              <a:t>lebih</a:t>
            </a:r>
            <a:r>
              <a:rPr lang="en-US" sz="2400" dirty="0" smtClean="0"/>
              <a:t> </a:t>
            </a:r>
            <a:r>
              <a:rPr lang="en-US" sz="2400" dirty="0" err="1" smtClean="0"/>
              <a:t>menahan</a:t>
            </a:r>
            <a:r>
              <a:rPr lang="en-US" sz="2400" dirty="0" smtClean="0"/>
              <a:t> </a:t>
            </a:r>
            <a:r>
              <a:rPr lang="en-US" sz="2400" dirty="0" err="1" smtClean="0"/>
              <a:t>untuk</a:t>
            </a:r>
            <a:r>
              <a:rPr lang="en-US" sz="2400" dirty="0" smtClean="0"/>
              <a:t> </a:t>
            </a:r>
            <a:r>
              <a:rPr lang="en-US" sz="2400" dirty="0" err="1" smtClean="0"/>
              <a:t>mengadai</a:t>
            </a:r>
            <a:r>
              <a:rPr lang="en-US" sz="2400" dirty="0" smtClean="0"/>
              <a:t> (</a:t>
            </a:r>
            <a:r>
              <a:rPr lang="en-US" sz="2400" dirty="0" err="1" smtClean="0"/>
              <a:t>ketika</a:t>
            </a:r>
            <a:r>
              <a:rPr lang="en-US" sz="2400" dirty="0" smtClean="0"/>
              <a:t> </a:t>
            </a:r>
            <a:r>
              <a:rPr lang="en-US" sz="2400" dirty="0" err="1" smtClean="0"/>
              <a:t>memasuki</a:t>
            </a:r>
            <a:r>
              <a:rPr lang="en-US" sz="2400" dirty="0" smtClean="0"/>
              <a:t> </a:t>
            </a:r>
            <a:r>
              <a:rPr lang="en-US" sz="2400" dirty="0" err="1" smtClean="0"/>
              <a:t>kenaikan</a:t>
            </a:r>
            <a:r>
              <a:rPr lang="en-US" sz="2400" dirty="0" smtClean="0"/>
              <a:t> BBM)</a:t>
            </a:r>
          </a:p>
          <a:p>
            <a:pPr marL="457200" lvl="3" indent="-228600" algn="just"/>
            <a:r>
              <a:rPr lang="en-US" sz="2400" dirty="0" err="1" smtClean="0"/>
              <a:t>Atau</a:t>
            </a:r>
            <a:r>
              <a:rPr lang="en-US" sz="2400" dirty="0" smtClean="0"/>
              <a:t> </a:t>
            </a:r>
            <a:r>
              <a:rPr lang="en-US" sz="2400" dirty="0" err="1" smtClean="0"/>
              <a:t>lebih</a:t>
            </a:r>
            <a:r>
              <a:rPr lang="en-US" sz="2400" dirty="0" smtClean="0"/>
              <a:t> </a:t>
            </a:r>
            <a:r>
              <a:rPr lang="en-US" sz="2400" dirty="0" err="1" smtClean="0"/>
              <a:t>tepatnya</a:t>
            </a:r>
            <a:r>
              <a:rPr lang="en-US" sz="2400" dirty="0" smtClean="0"/>
              <a:t> </a:t>
            </a:r>
            <a:r>
              <a:rPr lang="en-US" sz="2400" dirty="0" err="1" smtClean="0"/>
              <a:t>penurunan</a:t>
            </a:r>
            <a:r>
              <a:rPr lang="en-US" sz="2400" dirty="0" smtClean="0"/>
              <a:t> outstanding </a:t>
            </a:r>
            <a:r>
              <a:rPr lang="en-US" sz="2400" dirty="0" err="1" smtClean="0"/>
              <a:t>di</a:t>
            </a:r>
            <a:r>
              <a:rPr lang="en-US" sz="2400" dirty="0" smtClean="0"/>
              <a:t> </a:t>
            </a:r>
            <a:r>
              <a:rPr lang="en-US" sz="2400" dirty="0" err="1" smtClean="0"/>
              <a:t>akibatkan</a:t>
            </a:r>
            <a:r>
              <a:rPr lang="en-US" sz="2400" dirty="0" smtClean="0"/>
              <a:t> </a:t>
            </a:r>
            <a:r>
              <a:rPr lang="en-US" sz="2400" dirty="0" err="1" smtClean="0"/>
              <a:t>oleh</a:t>
            </a:r>
            <a:r>
              <a:rPr lang="en-US" sz="2400" dirty="0" smtClean="0"/>
              <a:t> </a:t>
            </a:r>
            <a:r>
              <a:rPr lang="en-US" sz="2400" dirty="0" err="1" smtClean="0"/>
              <a:t>besarnya</a:t>
            </a:r>
            <a:r>
              <a:rPr lang="en-US" sz="2400" dirty="0" smtClean="0"/>
              <a:t> </a:t>
            </a:r>
            <a:r>
              <a:rPr lang="en-US" sz="2400" dirty="0" err="1" smtClean="0"/>
              <a:t>pelunasan</a:t>
            </a:r>
            <a:r>
              <a:rPr lang="en-US" sz="2400" dirty="0" smtClean="0"/>
              <a:t> </a:t>
            </a:r>
            <a:r>
              <a:rPr lang="en-US" sz="2400" dirty="0" err="1" smtClean="0"/>
              <a:t>gadai</a:t>
            </a:r>
            <a:r>
              <a:rPr lang="en-US" sz="2400" dirty="0" smtClean="0"/>
              <a:t> </a:t>
            </a:r>
            <a:r>
              <a:rPr lang="en-US" sz="2400" dirty="0" err="1" smtClean="0"/>
              <a:t>dibandingkan</a:t>
            </a:r>
            <a:r>
              <a:rPr lang="en-US" sz="2400" dirty="0" smtClean="0"/>
              <a:t> </a:t>
            </a:r>
            <a:r>
              <a:rPr lang="en-US" sz="2400" dirty="0" err="1" smtClean="0"/>
              <a:t>pencairan</a:t>
            </a:r>
            <a:r>
              <a:rPr lang="en-US" sz="2400" dirty="0" smtClean="0"/>
              <a:t> </a:t>
            </a:r>
            <a:r>
              <a:rPr lang="en-US" sz="2400" dirty="0" err="1" smtClean="0"/>
              <a:t>gadai</a:t>
            </a:r>
            <a:endParaRPr lang="en-US" sz="2400" dirty="0" smtClean="0"/>
          </a:p>
          <a:p>
            <a:pPr marL="457200" lvl="3" indent="-228600" algn="just"/>
            <a:r>
              <a:rPr lang="en-US" sz="2400" dirty="0" err="1" smtClean="0"/>
              <a:t>Banyaknya</a:t>
            </a:r>
            <a:r>
              <a:rPr lang="en-US" sz="2400" dirty="0" smtClean="0"/>
              <a:t> </a:t>
            </a:r>
            <a:r>
              <a:rPr lang="en-US" sz="2400" dirty="0" err="1" smtClean="0"/>
              <a:t>pelunasan</a:t>
            </a:r>
            <a:r>
              <a:rPr lang="en-US" sz="2400" dirty="0" smtClean="0"/>
              <a:t> </a:t>
            </a:r>
            <a:r>
              <a:rPr lang="en-US" sz="2400" dirty="0" err="1" smtClean="0"/>
              <a:t>dalam</a:t>
            </a:r>
            <a:r>
              <a:rPr lang="en-US" sz="2400" dirty="0" smtClean="0"/>
              <a:t> </a:t>
            </a:r>
            <a:r>
              <a:rPr lang="en-US" sz="2400" dirty="0" err="1" smtClean="0"/>
              <a:t>jumlah</a:t>
            </a:r>
            <a:r>
              <a:rPr lang="en-US" sz="2400" dirty="0" smtClean="0"/>
              <a:t> nominal </a:t>
            </a:r>
            <a:r>
              <a:rPr lang="en-US" sz="2400" dirty="0" err="1" smtClean="0"/>
              <a:t>pinjaman</a:t>
            </a:r>
            <a:r>
              <a:rPr lang="en-US" sz="2400" dirty="0" smtClean="0"/>
              <a:t> yang </a:t>
            </a:r>
            <a:r>
              <a:rPr lang="en-US" sz="2400" dirty="0" err="1" smtClean="0"/>
              <a:t>lebih</a:t>
            </a:r>
            <a:r>
              <a:rPr lang="en-US" sz="2400" dirty="0" smtClean="0"/>
              <a:t> </a:t>
            </a:r>
            <a:r>
              <a:rPr lang="en-US" sz="2400" dirty="0" err="1" smtClean="0"/>
              <a:t>besar</a:t>
            </a:r>
            <a:r>
              <a:rPr lang="en-US" sz="2400" dirty="0" smtClean="0"/>
              <a:t>. </a:t>
            </a:r>
          </a:p>
          <a:p>
            <a:pPr marL="457200" indent="-228600" algn="just"/>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34312"/>
          </a:xfrm>
        </p:spPr>
        <p:txBody>
          <a:bodyPr>
            <a:noAutofit/>
          </a:bodyPr>
          <a:lstStyle/>
          <a:p>
            <a:pPr algn="ctr"/>
            <a:r>
              <a:rPr lang="en-US" sz="1800" b="1" dirty="0" err="1" smtClean="0"/>
              <a:t>Tabel</a:t>
            </a:r>
            <a:r>
              <a:rPr lang="en-US" sz="1800" b="1" dirty="0" smtClean="0"/>
              <a:t> </a:t>
            </a:r>
            <a:r>
              <a:rPr lang="en-US" sz="1800" dirty="0" smtClean="0"/>
              <a:t/>
            </a:r>
            <a:br>
              <a:rPr lang="en-US" sz="1800" dirty="0" smtClean="0"/>
            </a:br>
            <a:r>
              <a:rPr lang="en-US" sz="1800" b="1" dirty="0" err="1" smtClean="0"/>
              <a:t>Perkembangan</a:t>
            </a:r>
            <a:r>
              <a:rPr lang="en-US" sz="1800" b="1" dirty="0" smtClean="0"/>
              <a:t> </a:t>
            </a:r>
            <a:r>
              <a:rPr lang="en-US" sz="1800" b="1" dirty="0" err="1" smtClean="0"/>
              <a:t>Nasabah</a:t>
            </a:r>
            <a:r>
              <a:rPr lang="en-US" sz="1800" dirty="0" smtClean="0"/>
              <a:t/>
            </a:r>
            <a:br>
              <a:rPr lang="en-US" sz="1800" dirty="0" smtClean="0"/>
            </a:br>
            <a:r>
              <a:rPr lang="en-US" sz="1800" b="1" dirty="0" smtClean="0"/>
              <a:t>PT. Bank </a:t>
            </a:r>
            <a:r>
              <a:rPr lang="en-US" sz="1800" b="1" dirty="0" err="1" smtClean="0"/>
              <a:t>Pembiayaan</a:t>
            </a:r>
            <a:r>
              <a:rPr lang="en-US" sz="1800" b="1" dirty="0" smtClean="0"/>
              <a:t> Rakyat </a:t>
            </a:r>
            <a:r>
              <a:rPr lang="en-US" sz="1800" b="1" dirty="0" err="1" smtClean="0"/>
              <a:t>Syariah</a:t>
            </a:r>
            <a:r>
              <a:rPr lang="en-US" sz="1800" b="1" dirty="0" smtClean="0"/>
              <a:t> PNM </a:t>
            </a:r>
            <a:r>
              <a:rPr lang="en-US" sz="1800" b="1" dirty="0" err="1" smtClean="0"/>
              <a:t>Mentari</a:t>
            </a:r>
            <a:r>
              <a:rPr lang="en-US" sz="1800" b="1" dirty="0" smtClean="0"/>
              <a:t> </a:t>
            </a:r>
            <a:r>
              <a:rPr lang="en-US" sz="1800" dirty="0" smtClean="0"/>
              <a:t/>
            </a:r>
            <a:br>
              <a:rPr lang="en-US" sz="1800" dirty="0" smtClean="0"/>
            </a:br>
            <a:r>
              <a:rPr lang="en-US" sz="1800" b="1" dirty="0" err="1" smtClean="0"/>
              <a:t>Periode</a:t>
            </a:r>
            <a:r>
              <a:rPr lang="en-US" sz="1800" b="1" dirty="0" smtClean="0"/>
              <a:t> 2007-2011</a:t>
            </a:r>
            <a:r>
              <a:rPr lang="en-US" sz="1800" dirty="0" smtClean="0"/>
              <a:t/>
            </a:r>
            <a:br>
              <a:rPr lang="en-US" sz="1800" dirty="0" smtClean="0"/>
            </a:br>
            <a:r>
              <a:rPr lang="en-US" sz="1800" b="1" dirty="0" smtClean="0"/>
              <a:t>(</a:t>
            </a:r>
            <a:r>
              <a:rPr lang="en-US" sz="1800" b="1" dirty="0" err="1" smtClean="0"/>
              <a:t>Dalam</a:t>
            </a:r>
            <a:r>
              <a:rPr lang="en-US" sz="1800" b="1" dirty="0" smtClean="0"/>
              <a:t> </a:t>
            </a:r>
            <a:r>
              <a:rPr lang="en-US" sz="1800" b="1" dirty="0" err="1" smtClean="0"/>
              <a:t>Ribuan</a:t>
            </a:r>
            <a:r>
              <a:rPr lang="en-US" sz="1800" b="1" dirty="0" smtClean="0"/>
              <a:t> Rupiah)</a:t>
            </a:r>
            <a:r>
              <a:rPr lang="en-US" sz="1800" dirty="0" smtClean="0"/>
              <a:t/>
            </a:r>
            <a:br>
              <a:rPr lang="en-US" sz="1800" dirty="0" smtClean="0"/>
            </a:br>
            <a:endParaRPr lang="en-US" sz="1800" dirty="0"/>
          </a:p>
        </p:txBody>
      </p:sp>
      <p:graphicFrame>
        <p:nvGraphicFramePr>
          <p:cNvPr id="4" name="Content Placeholder 3"/>
          <p:cNvGraphicFramePr>
            <a:graphicFrameLocks noGrp="1"/>
          </p:cNvGraphicFramePr>
          <p:nvPr>
            <p:ph idx="1"/>
          </p:nvPr>
        </p:nvGraphicFramePr>
        <p:xfrm>
          <a:off x="304800" y="2362200"/>
          <a:ext cx="8229600" cy="3124200"/>
        </p:xfrm>
        <a:graphic>
          <a:graphicData uri="http://schemas.openxmlformats.org/drawingml/2006/table">
            <a:tbl>
              <a:tblPr firstRow="1" bandRow="1">
                <a:tableStyleId>{5C22544A-7EE6-4342-B048-85BDC9FD1C3A}</a:tableStyleId>
              </a:tblPr>
              <a:tblGrid>
                <a:gridCol w="2743200"/>
                <a:gridCol w="2743200"/>
                <a:gridCol w="2743200"/>
              </a:tblGrid>
              <a:tr h="520700">
                <a:tc>
                  <a:txBody>
                    <a:bodyPr/>
                    <a:lstStyle/>
                    <a:p>
                      <a:pPr algn="ctr">
                        <a:spcAft>
                          <a:spcPts val="0"/>
                        </a:spcAft>
                      </a:pPr>
                      <a:r>
                        <a:rPr lang="en-US" sz="1200" b="1" dirty="0" err="1">
                          <a:solidFill>
                            <a:srgbClr val="000000"/>
                          </a:solidFill>
                          <a:latin typeface="Times New Roman"/>
                          <a:ea typeface="Times New Roman"/>
                        </a:rPr>
                        <a:t>Tahun</a:t>
                      </a:r>
                      <a:endParaRPr lang="en-US" sz="1200" dirty="0">
                        <a:latin typeface="Times New Roman"/>
                        <a:ea typeface="Times New Roman"/>
                      </a:endParaRPr>
                    </a:p>
                  </a:txBody>
                  <a:tcPr marL="68580" marR="68580" marT="0" marB="0" anchor="b"/>
                </a:tc>
                <a:tc>
                  <a:txBody>
                    <a:bodyPr/>
                    <a:lstStyle/>
                    <a:p>
                      <a:pPr algn="ctr">
                        <a:spcAft>
                          <a:spcPts val="0"/>
                        </a:spcAft>
                      </a:pPr>
                      <a:r>
                        <a:rPr lang="en-US" sz="1200" b="1">
                          <a:solidFill>
                            <a:srgbClr val="000000"/>
                          </a:solidFill>
                          <a:latin typeface="Times New Roman"/>
                          <a:ea typeface="Times New Roman"/>
                        </a:rPr>
                        <a:t>Gadai</a:t>
                      </a:r>
                      <a:endParaRPr lang="en-US" sz="1200">
                        <a:latin typeface="Times New Roman"/>
                        <a:ea typeface="Times New Roman"/>
                      </a:endParaRPr>
                    </a:p>
                  </a:txBody>
                  <a:tcPr marL="68580" marR="68580" marT="0" marB="0" anchor="b"/>
                </a:tc>
                <a:tc>
                  <a:txBody>
                    <a:bodyPr/>
                    <a:lstStyle/>
                    <a:p>
                      <a:pPr algn="ctr">
                        <a:spcAft>
                          <a:spcPts val="0"/>
                        </a:spcAft>
                      </a:pPr>
                      <a:r>
                        <a:rPr lang="en-US" sz="1200" b="1">
                          <a:solidFill>
                            <a:srgbClr val="000000"/>
                          </a:solidFill>
                          <a:latin typeface="Times New Roman"/>
                          <a:ea typeface="Times New Roman"/>
                        </a:rPr>
                        <a:t>Nasabah</a:t>
                      </a:r>
                      <a:endParaRPr lang="en-US" sz="1200">
                        <a:latin typeface="Times New Roman"/>
                        <a:ea typeface="Times New Roman"/>
                      </a:endParaRPr>
                    </a:p>
                  </a:txBody>
                  <a:tcPr marL="68580" marR="68580" marT="0" marB="0"/>
                </a:tc>
              </a:tr>
              <a:tr h="520700">
                <a:tc>
                  <a:txBody>
                    <a:bodyPr/>
                    <a:lstStyle/>
                    <a:p>
                      <a:pPr algn="ctr">
                        <a:spcAft>
                          <a:spcPts val="0"/>
                        </a:spcAft>
                      </a:pPr>
                      <a:r>
                        <a:rPr lang="en-US" sz="1200">
                          <a:solidFill>
                            <a:srgbClr val="000000"/>
                          </a:solidFill>
                          <a:latin typeface="Times New Roman"/>
                          <a:ea typeface="Times New Roman"/>
                        </a:rPr>
                        <a:t>2007</a:t>
                      </a:r>
                      <a:endParaRPr lang="en-US" sz="1200">
                        <a:latin typeface="Times New Roman"/>
                        <a:ea typeface="Times New Roman"/>
                      </a:endParaRPr>
                    </a:p>
                  </a:txBody>
                  <a:tcPr marL="68580" marR="68580" marT="0" marB="0" anchor="b"/>
                </a:tc>
                <a:tc>
                  <a:txBody>
                    <a:bodyPr/>
                    <a:lstStyle/>
                    <a:p>
                      <a:pPr algn="ctr">
                        <a:spcAft>
                          <a:spcPts val="0"/>
                        </a:spcAft>
                      </a:pPr>
                      <a:r>
                        <a:rPr lang="en-US" sz="1200" dirty="0">
                          <a:solidFill>
                            <a:srgbClr val="000000"/>
                          </a:solidFill>
                          <a:latin typeface="Times New Roman"/>
                          <a:ea typeface="Times New Roman"/>
                        </a:rPr>
                        <a:t>1,096,432,402</a:t>
                      </a:r>
                      <a:endParaRPr lang="en-US" sz="1200" dirty="0">
                        <a:latin typeface="Times New Roman"/>
                        <a:ea typeface="Times New Roman"/>
                      </a:endParaRPr>
                    </a:p>
                  </a:txBody>
                  <a:tcPr marL="68580" marR="68580" marT="0" marB="0" anchor="b"/>
                </a:tc>
                <a:tc>
                  <a:txBody>
                    <a:bodyPr/>
                    <a:lstStyle/>
                    <a:p>
                      <a:pPr algn="ctr">
                        <a:spcAft>
                          <a:spcPts val="0"/>
                        </a:spcAft>
                      </a:pPr>
                      <a:r>
                        <a:rPr lang="en-US" sz="1200">
                          <a:solidFill>
                            <a:srgbClr val="000000"/>
                          </a:solidFill>
                          <a:latin typeface="Times New Roman"/>
                          <a:ea typeface="Times New Roman"/>
                        </a:rPr>
                        <a:t>205</a:t>
                      </a:r>
                      <a:endParaRPr lang="en-US" sz="1200">
                        <a:latin typeface="Times New Roman"/>
                        <a:ea typeface="Times New Roman"/>
                      </a:endParaRPr>
                    </a:p>
                  </a:txBody>
                  <a:tcPr marL="68580" marR="68580" marT="0" marB="0"/>
                </a:tc>
              </a:tr>
              <a:tr h="520700">
                <a:tc>
                  <a:txBody>
                    <a:bodyPr/>
                    <a:lstStyle/>
                    <a:p>
                      <a:pPr algn="ctr">
                        <a:spcAft>
                          <a:spcPts val="0"/>
                        </a:spcAft>
                      </a:pPr>
                      <a:r>
                        <a:rPr lang="en-US" sz="1200">
                          <a:solidFill>
                            <a:srgbClr val="000000"/>
                          </a:solidFill>
                          <a:latin typeface="Times New Roman"/>
                          <a:ea typeface="Times New Roman"/>
                        </a:rPr>
                        <a:t>2008</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752,751,218</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192</a:t>
                      </a:r>
                      <a:endParaRPr lang="en-US" sz="1200">
                        <a:latin typeface="Times New Roman"/>
                        <a:ea typeface="Times New Roman"/>
                      </a:endParaRPr>
                    </a:p>
                  </a:txBody>
                  <a:tcPr marL="68580" marR="68580" marT="0" marB="0"/>
                </a:tc>
              </a:tr>
              <a:tr h="520700">
                <a:tc>
                  <a:txBody>
                    <a:bodyPr/>
                    <a:lstStyle/>
                    <a:p>
                      <a:pPr algn="ctr">
                        <a:spcAft>
                          <a:spcPts val="0"/>
                        </a:spcAft>
                      </a:pPr>
                      <a:r>
                        <a:rPr lang="en-US" sz="1200">
                          <a:solidFill>
                            <a:srgbClr val="000000"/>
                          </a:solidFill>
                          <a:latin typeface="Times New Roman"/>
                          <a:ea typeface="Times New Roman"/>
                        </a:rPr>
                        <a:t>2009</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956,033,142</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230</a:t>
                      </a:r>
                      <a:endParaRPr lang="en-US" sz="1200">
                        <a:latin typeface="Times New Roman"/>
                        <a:ea typeface="Times New Roman"/>
                      </a:endParaRPr>
                    </a:p>
                  </a:txBody>
                  <a:tcPr marL="68580" marR="68580" marT="0" marB="0"/>
                </a:tc>
              </a:tr>
              <a:tr h="520700">
                <a:tc>
                  <a:txBody>
                    <a:bodyPr/>
                    <a:lstStyle/>
                    <a:p>
                      <a:pPr algn="ctr">
                        <a:spcAft>
                          <a:spcPts val="0"/>
                        </a:spcAft>
                      </a:pPr>
                      <a:r>
                        <a:rPr lang="en-US" sz="1200">
                          <a:solidFill>
                            <a:srgbClr val="000000"/>
                          </a:solidFill>
                          <a:latin typeface="Times New Roman"/>
                          <a:ea typeface="Times New Roman"/>
                        </a:rPr>
                        <a:t>2010</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923,052,600</a:t>
                      </a:r>
                      <a:endParaRPr lang="en-US" sz="1200">
                        <a:latin typeface="Times New Roman"/>
                        <a:ea typeface="Times New Roman"/>
                      </a:endParaRPr>
                    </a:p>
                  </a:txBody>
                  <a:tcPr marL="68580" marR="68580" marT="0" marB="0" anchor="ctr"/>
                </a:tc>
                <a:tc>
                  <a:txBody>
                    <a:bodyPr/>
                    <a:lstStyle/>
                    <a:p>
                      <a:pPr algn="ctr">
                        <a:spcAft>
                          <a:spcPts val="0"/>
                        </a:spcAft>
                      </a:pPr>
                      <a:r>
                        <a:rPr lang="en-US" sz="1200">
                          <a:solidFill>
                            <a:srgbClr val="000000"/>
                          </a:solidFill>
                          <a:latin typeface="Times New Roman"/>
                          <a:ea typeface="Times New Roman"/>
                        </a:rPr>
                        <a:t>227</a:t>
                      </a:r>
                      <a:endParaRPr lang="en-US" sz="1200">
                        <a:latin typeface="Times New Roman"/>
                        <a:ea typeface="Times New Roman"/>
                      </a:endParaRPr>
                    </a:p>
                  </a:txBody>
                  <a:tcPr marL="68580" marR="68580" marT="0" marB="0"/>
                </a:tc>
              </a:tr>
              <a:tr h="520700">
                <a:tc>
                  <a:txBody>
                    <a:bodyPr/>
                    <a:lstStyle/>
                    <a:p>
                      <a:pPr algn="ctr">
                        <a:spcAft>
                          <a:spcPts val="0"/>
                        </a:spcAft>
                      </a:pPr>
                      <a:r>
                        <a:rPr lang="en-US" sz="1200" dirty="0">
                          <a:solidFill>
                            <a:srgbClr val="000000"/>
                          </a:solidFill>
                          <a:latin typeface="Times New Roman"/>
                          <a:ea typeface="Times New Roman"/>
                        </a:rPr>
                        <a:t>2011</a:t>
                      </a:r>
                      <a:endParaRPr lang="en-US" sz="1200" dirty="0">
                        <a:latin typeface="Times New Roman"/>
                        <a:ea typeface="Times New Roman"/>
                      </a:endParaRPr>
                    </a:p>
                  </a:txBody>
                  <a:tcPr marL="68580" marR="68580" marT="0" marB="0" anchor="ctr"/>
                </a:tc>
                <a:tc>
                  <a:txBody>
                    <a:bodyPr/>
                    <a:lstStyle/>
                    <a:p>
                      <a:pPr algn="ctr">
                        <a:spcAft>
                          <a:spcPts val="0"/>
                        </a:spcAft>
                      </a:pPr>
                      <a:r>
                        <a:rPr lang="en-US" sz="1200" dirty="0">
                          <a:solidFill>
                            <a:srgbClr val="000000"/>
                          </a:solidFill>
                          <a:latin typeface="Times New Roman"/>
                          <a:ea typeface="Times New Roman"/>
                        </a:rPr>
                        <a:t>1,102,300,000</a:t>
                      </a:r>
                      <a:endParaRPr lang="en-US" sz="1200" dirty="0">
                        <a:latin typeface="Times New Roman"/>
                        <a:ea typeface="Times New Roman"/>
                      </a:endParaRPr>
                    </a:p>
                  </a:txBody>
                  <a:tcPr marL="68580" marR="68580" marT="0" marB="0" anchor="ctr"/>
                </a:tc>
                <a:tc>
                  <a:txBody>
                    <a:bodyPr/>
                    <a:lstStyle/>
                    <a:p>
                      <a:pPr algn="ctr">
                        <a:spcAft>
                          <a:spcPts val="0"/>
                        </a:spcAft>
                      </a:pPr>
                      <a:r>
                        <a:rPr lang="en-US" sz="1200" dirty="0">
                          <a:solidFill>
                            <a:srgbClr val="000000"/>
                          </a:solidFill>
                          <a:latin typeface="Times New Roman"/>
                          <a:ea typeface="Times New Roman"/>
                        </a:rPr>
                        <a:t>208</a:t>
                      </a:r>
                      <a:endParaRPr lang="en-US" sz="1200" dirty="0">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400800"/>
          </a:xfrm>
        </p:spPr>
        <p:txBody>
          <a:bodyPr>
            <a:normAutofit fontScale="77500" lnSpcReduction="20000"/>
          </a:bodyPr>
          <a:lstStyle/>
          <a:p>
            <a:pPr algn="just">
              <a:buNone/>
            </a:pPr>
            <a:r>
              <a:rPr lang="en-US" dirty="0" smtClean="0"/>
              <a:t>		</a:t>
            </a:r>
            <a:r>
              <a:rPr lang="en-US" dirty="0" err="1" smtClean="0"/>
              <a:t>Berdasarkan</a:t>
            </a:r>
            <a:r>
              <a:rPr lang="en-US" dirty="0" smtClean="0"/>
              <a:t> </a:t>
            </a:r>
            <a:r>
              <a:rPr lang="en-US" dirty="0" err="1" smtClean="0"/>
              <a:t>Tabel</a:t>
            </a:r>
            <a:r>
              <a:rPr lang="en-US" dirty="0" smtClean="0"/>
              <a:t> </a:t>
            </a:r>
            <a:r>
              <a:rPr lang="en-US" dirty="0" err="1" smtClean="0"/>
              <a:t>tersebut</a:t>
            </a:r>
            <a:r>
              <a:rPr lang="en-US" dirty="0" smtClean="0"/>
              <a:t> </a:t>
            </a:r>
            <a:r>
              <a:rPr lang="en-US" dirty="0" err="1" smtClean="0"/>
              <a:t>dapat</a:t>
            </a:r>
            <a:r>
              <a:rPr lang="en-US" dirty="0" smtClean="0"/>
              <a:t> </a:t>
            </a:r>
            <a:r>
              <a:rPr lang="en-US" dirty="0" err="1" smtClean="0"/>
              <a:t>kita</a:t>
            </a:r>
            <a:r>
              <a:rPr lang="en-US" dirty="0" smtClean="0"/>
              <a:t> </a:t>
            </a:r>
            <a:r>
              <a:rPr lang="en-US" dirty="0" err="1" smtClean="0"/>
              <a:t>ketahui</a:t>
            </a:r>
            <a:r>
              <a:rPr lang="en-US" dirty="0" smtClean="0"/>
              <a:t> </a:t>
            </a:r>
            <a:r>
              <a:rPr lang="en-US" dirty="0" err="1" smtClean="0"/>
              <a:t>jumlah</a:t>
            </a:r>
            <a:r>
              <a:rPr lang="en-US" dirty="0" smtClean="0"/>
              <a:t> </a:t>
            </a:r>
            <a:r>
              <a:rPr lang="en-US" dirty="0" err="1" smtClean="0"/>
              <a:t>nasabah</a:t>
            </a:r>
            <a:r>
              <a:rPr lang="en-US" dirty="0" smtClean="0"/>
              <a:t> </a:t>
            </a:r>
            <a:r>
              <a:rPr lang="en-US" dirty="0" err="1" smtClean="0"/>
              <a:t>terhadap</a:t>
            </a:r>
            <a:r>
              <a:rPr lang="en-US" dirty="0" smtClean="0"/>
              <a:t> </a:t>
            </a:r>
            <a:r>
              <a:rPr lang="en-US" dirty="0" err="1" smtClean="0"/>
              <a:t>gadai</a:t>
            </a:r>
            <a:r>
              <a:rPr lang="en-US" dirty="0" smtClean="0"/>
              <a:t> </a:t>
            </a:r>
            <a:r>
              <a:rPr lang="en-US" dirty="0" err="1" smtClean="0"/>
              <a:t>emas</a:t>
            </a:r>
            <a:r>
              <a:rPr lang="en-US" dirty="0" smtClean="0"/>
              <a:t> </a:t>
            </a:r>
            <a:r>
              <a:rPr lang="en-US" dirty="0" err="1" smtClean="0"/>
              <a:t>periode</a:t>
            </a:r>
            <a:r>
              <a:rPr lang="en-US" dirty="0" smtClean="0"/>
              <a:t> </a:t>
            </a:r>
            <a:r>
              <a:rPr lang="en-US" dirty="0" err="1" smtClean="0"/>
              <a:t>tahun</a:t>
            </a:r>
            <a:r>
              <a:rPr lang="en-US" dirty="0" smtClean="0"/>
              <a:t> 2007 -2011 </a:t>
            </a:r>
            <a:r>
              <a:rPr lang="en-US" dirty="0" err="1" smtClean="0"/>
              <a:t>dapat</a:t>
            </a:r>
            <a:r>
              <a:rPr lang="en-US" dirty="0" smtClean="0"/>
              <a:t> </a:t>
            </a:r>
            <a:r>
              <a:rPr lang="en-US" dirty="0" err="1" smtClean="0"/>
              <a:t>diterangkan</a:t>
            </a:r>
            <a:r>
              <a:rPr lang="en-US" dirty="0" smtClean="0"/>
              <a:t> </a:t>
            </a:r>
            <a:r>
              <a:rPr lang="en-US" dirty="0" err="1" smtClean="0"/>
              <a:t>sebagai</a:t>
            </a:r>
            <a:r>
              <a:rPr lang="en-US" dirty="0" smtClean="0"/>
              <a:t> </a:t>
            </a:r>
            <a:r>
              <a:rPr lang="en-US" dirty="0" err="1" smtClean="0"/>
              <a:t>berikut</a:t>
            </a:r>
            <a:r>
              <a:rPr lang="en-US" dirty="0" smtClean="0"/>
              <a:t>: </a:t>
            </a:r>
          </a:p>
          <a:p>
            <a:pPr lvl="0" algn="just"/>
            <a:r>
              <a:rPr lang="en-US" dirty="0" smtClean="0"/>
              <a:t>Total </a:t>
            </a:r>
            <a:r>
              <a:rPr lang="en-US" dirty="0" err="1" smtClean="0"/>
              <a:t>nasabah</a:t>
            </a:r>
            <a:r>
              <a:rPr lang="en-US" dirty="0" smtClean="0"/>
              <a:t> yang </a:t>
            </a:r>
            <a:r>
              <a:rPr lang="en-US" dirty="0" err="1" smtClean="0"/>
              <a:t>diperoleh</a:t>
            </a:r>
            <a:r>
              <a:rPr lang="en-US" dirty="0" smtClean="0"/>
              <a:t> PT. Bank </a:t>
            </a:r>
            <a:r>
              <a:rPr lang="en-US" dirty="0" err="1" smtClean="0"/>
              <a:t>Pembiayaan</a:t>
            </a:r>
            <a:r>
              <a:rPr lang="en-US" dirty="0" smtClean="0"/>
              <a:t> Rakyat </a:t>
            </a:r>
            <a:r>
              <a:rPr lang="en-US" dirty="0" err="1" smtClean="0"/>
              <a:t>Syariah</a:t>
            </a:r>
            <a:r>
              <a:rPr lang="en-US" dirty="0" smtClean="0"/>
              <a:t> PNM </a:t>
            </a:r>
            <a:r>
              <a:rPr lang="en-US" dirty="0" err="1" smtClean="0"/>
              <a:t>Mentari</a:t>
            </a:r>
            <a:r>
              <a:rPr lang="en-US" dirty="0" smtClean="0"/>
              <a:t> </a:t>
            </a:r>
            <a:r>
              <a:rPr lang="en-US" dirty="0" err="1" smtClean="0"/>
              <a:t>periode</a:t>
            </a:r>
            <a:r>
              <a:rPr lang="en-US" dirty="0" smtClean="0"/>
              <a:t> 2007 </a:t>
            </a:r>
            <a:r>
              <a:rPr lang="en-US" dirty="0" err="1" smtClean="0"/>
              <a:t>sebesar</a:t>
            </a:r>
            <a:r>
              <a:rPr lang="en-US" dirty="0" smtClean="0"/>
              <a:t> 205 </a:t>
            </a:r>
            <a:r>
              <a:rPr lang="en-US" dirty="0" err="1" smtClean="0"/>
              <a:t>nasabah</a:t>
            </a:r>
            <a:r>
              <a:rPr lang="en-US" dirty="0" smtClean="0"/>
              <a:t>, </a:t>
            </a:r>
            <a:r>
              <a:rPr lang="en-US" dirty="0" err="1" smtClean="0"/>
              <a:t>jumlah</a:t>
            </a:r>
            <a:r>
              <a:rPr lang="en-US" dirty="0" smtClean="0"/>
              <a:t> </a:t>
            </a:r>
            <a:r>
              <a:rPr lang="en-US" dirty="0" err="1" smtClean="0"/>
              <a:t>gadai</a:t>
            </a:r>
            <a:r>
              <a:rPr lang="en-US" dirty="0" smtClean="0"/>
              <a:t> yang </a:t>
            </a:r>
            <a:r>
              <a:rPr lang="en-US" dirty="0" err="1" smtClean="0"/>
              <a:t>di</a:t>
            </a:r>
            <a:r>
              <a:rPr lang="en-US" dirty="0" smtClean="0"/>
              <a:t> </a:t>
            </a:r>
            <a:r>
              <a:rPr lang="en-US" dirty="0" err="1" smtClean="0"/>
              <a:t>peroleh</a:t>
            </a:r>
            <a:r>
              <a:rPr lang="en-US" dirty="0" smtClean="0"/>
              <a:t> 1,096,432,402. </a:t>
            </a:r>
          </a:p>
          <a:p>
            <a:pPr lvl="0" algn="just"/>
            <a:r>
              <a:rPr lang="en-US" dirty="0" smtClean="0"/>
              <a:t>Total </a:t>
            </a:r>
            <a:r>
              <a:rPr lang="en-US" dirty="0" err="1" smtClean="0"/>
              <a:t>nasabah</a:t>
            </a:r>
            <a:r>
              <a:rPr lang="en-US" dirty="0" smtClean="0"/>
              <a:t> yang </a:t>
            </a:r>
            <a:r>
              <a:rPr lang="en-US" dirty="0" err="1" smtClean="0"/>
              <a:t>diperoleh</a:t>
            </a:r>
            <a:r>
              <a:rPr lang="en-US" dirty="0" smtClean="0"/>
              <a:t> PT. Bank </a:t>
            </a:r>
            <a:r>
              <a:rPr lang="en-US" dirty="0" err="1" smtClean="0"/>
              <a:t>Pembiayaan</a:t>
            </a:r>
            <a:r>
              <a:rPr lang="en-US" dirty="0" smtClean="0"/>
              <a:t> Rakyat </a:t>
            </a:r>
            <a:r>
              <a:rPr lang="en-US" dirty="0" err="1" smtClean="0"/>
              <a:t>Syariah</a:t>
            </a:r>
            <a:r>
              <a:rPr lang="en-US" dirty="0" smtClean="0"/>
              <a:t> PNM </a:t>
            </a:r>
            <a:r>
              <a:rPr lang="en-US" dirty="0" err="1" smtClean="0"/>
              <a:t>Mentari</a:t>
            </a:r>
            <a:r>
              <a:rPr lang="en-US" dirty="0" smtClean="0"/>
              <a:t> </a:t>
            </a:r>
            <a:r>
              <a:rPr lang="en-US" dirty="0" err="1" smtClean="0"/>
              <a:t>periode</a:t>
            </a:r>
            <a:r>
              <a:rPr lang="en-US" dirty="0" smtClean="0"/>
              <a:t> 2008 </a:t>
            </a:r>
            <a:r>
              <a:rPr lang="en-US" dirty="0" err="1" smtClean="0"/>
              <a:t>mengalami</a:t>
            </a:r>
            <a:r>
              <a:rPr lang="en-US" dirty="0" smtClean="0"/>
              <a:t> </a:t>
            </a:r>
            <a:r>
              <a:rPr lang="en-US" dirty="0" err="1" smtClean="0"/>
              <a:t>penurunan</a:t>
            </a:r>
            <a:r>
              <a:rPr lang="en-US" dirty="0" smtClean="0"/>
              <a:t> </a:t>
            </a:r>
            <a:r>
              <a:rPr lang="en-US" dirty="0" err="1" smtClean="0"/>
              <a:t>menjadi</a:t>
            </a:r>
            <a:r>
              <a:rPr lang="en-US" dirty="0" smtClean="0"/>
              <a:t> 192 </a:t>
            </a:r>
            <a:r>
              <a:rPr lang="en-US" dirty="0" err="1" smtClean="0"/>
              <a:t>nasabah</a:t>
            </a:r>
            <a:r>
              <a:rPr lang="en-US" dirty="0" smtClean="0"/>
              <a:t>,  </a:t>
            </a:r>
            <a:r>
              <a:rPr lang="en-US" dirty="0" err="1" smtClean="0"/>
              <a:t>jumlah</a:t>
            </a:r>
            <a:r>
              <a:rPr lang="en-US" dirty="0" smtClean="0"/>
              <a:t> </a:t>
            </a:r>
            <a:r>
              <a:rPr lang="en-US" dirty="0" err="1" smtClean="0"/>
              <a:t>gadai</a:t>
            </a:r>
            <a:r>
              <a:rPr lang="en-US" dirty="0" smtClean="0"/>
              <a:t> yang </a:t>
            </a:r>
            <a:r>
              <a:rPr lang="en-US" dirty="0" err="1" smtClean="0"/>
              <a:t>di</a:t>
            </a:r>
            <a:r>
              <a:rPr lang="en-US" dirty="0" smtClean="0"/>
              <a:t> </a:t>
            </a:r>
            <a:r>
              <a:rPr lang="en-US" dirty="0" err="1" smtClean="0"/>
              <a:t>peroleh</a:t>
            </a:r>
            <a:r>
              <a:rPr lang="en-US" dirty="0" smtClean="0"/>
              <a:t> </a:t>
            </a:r>
            <a:r>
              <a:rPr lang="en-US" dirty="0" err="1" smtClean="0"/>
              <a:t>menjadi</a:t>
            </a:r>
            <a:r>
              <a:rPr lang="en-US" dirty="0" smtClean="0"/>
              <a:t>  752,751,218.</a:t>
            </a:r>
          </a:p>
          <a:p>
            <a:pPr lvl="0" algn="just"/>
            <a:r>
              <a:rPr lang="en-US" dirty="0" smtClean="0"/>
              <a:t>Total </a:t>
            </a:r>
            <a:r>
              <a:rPr lang="en-US" dirty="0" err="1" smtClean="0"/>
              <a:t>nasabah</a:t>
            </a:r>
            <a:r>
              <a:rPr lang="en-US" dirty="0" smtClean="0"/>
              <a:t> yang </a:t>
            </a:r>
            <a:r>
              <a:rPr lang="en-US" dirty="0" err="1" smtClean="0"/>
              <a:t>diperoleh</a:t>
            </a:r>
            <a:r>
              <a:rPr lang="en-US" dirty="0" smtClean="0"/>
              <a:t> PT. Bank </a:t>
            </a:r>
            <a:r>
              <a:rPr lang="en-US" dirty="0" err="1" smtClean="0"/>
              <a:t>Pembiayaan</a:t>
            </a:r>
            <a:r>
              <a:rPr lang="en-US" dirty="0" smtClean="0"/>
              <a:t> Rakyat </a:t>
            </a:r>
            <a:r>
              <a:rPr lang="en-US" dirty="0" err="1" smtClean="0"/>
              <a:t>Syariah</a:t>
            </a:r>
            <a:r>
              <a:rPr lang="en-US" dirty="0" smtClean="0"/>
              <a:t> PNM </a:t>
            </a:r>
            <a:r>
              <a:rPr lang="en-US" dirty="0" err="1" smtClean="0"/>
              <a:t>Mentari</a:t>
            </a:r>
            <a:r>
              <a:rPr lang="en-US" dirty="0" smtClean="0"/>
              <a:t> </a:t>
            </a:r>
            <a:r>
              <a:rPr lang="en-US" dirty="0" err="1" smtClean="0"/>
              <a:t>periode</a:t>
            </a:r>
            <a:r>
              <a:rPr lang="en-US" dirty="0" smtClean="0"/>
              <a:t> 2009 </a:t>
            </a:r>
            <a:r>
              <a:rPr lang="en-US" dirty="0" err="1" smtClean="0"/>
              <a:t>mengalami</a:t>
            </a:r>
            <a:r>
              <a:rPr lang="en-US" dirty="0" smtClean="0"/>
              <a:t> </a:t>
            </a:r>
            <a:r>
              <a:rPr lang="en-US" dirty="0" err="1" smtClean="0"/>
              <a:t>peningkatan</a:t>
            </a:r>
            <a:r>
              <a:rPr lang="en-US" dirty="0" smtClean="0"/>
              <a:t> </a:t>
            </a:r>
            <a:r>
              <a:rPr lang="en-US" dirty="0" err="1" smtClean="0"/>
              <a:t>menjadi</a:t>
            </a:r>
            <a:r>
              <a:rPr lang="en-US" dirty="0" smtClean="0"/>
              <a:t> 230 </a:t>
            </a:r>
            <a:r>
              <a:rPr lang="en-US" dirty="0" err="1" smtClean="0"/>
              <a:t>nasabah</a:t>
            </a:r>
            <a:r>
              <a:rPr lang="en-US" dirty="0" smtClean="0"/>
              <a:t>, </a:t>
            </a:r>
            <a:r>
              <a:rPr lang="en-US" dirty="0" err="1" smtClean="0"/>
              <a:t>namun</a:t>
            </a:r>
            <a:r>
              <a:rPr lang="en-US" dirty="0" smtClean="0"/>
              <a:t>  </a:t>
            </a:r>
            <a:r>
              <a:rPr lang="en-US" dirty="0" err="1" smtClean="0"/>
              <a:t>jumlah</a:t>
            </a:r>
            <a:r>
              <a:rPr lang="en-US" dirty="0" smtClean="0"/>
              <a:t> </a:t>
            </a:r>
            <a:r>
              <a:rPr lang="en-US" dirty="0" err="1" smtClean="0"/>
              <a:t>gadai</a:t>
            </a:r>
            <a:r>
              <a:rPr lang="en-US" dirty="0" smtClean="0"/>
              <a:t> yang </a:t>
            </a:r>
            <a:r>
              <a:rPr lang="en-US" dirty="0" err="1" smtClean="0"/>
              <a:t>di</a:t>
            </a:r>
            <a:r>
              <a:rPr lang="en-US" dirty="0" smtClean="0"/>
              <a:t> </a:t>
            </a:r>
            <a:r>
              <a:rPr lang="en-US" dirty="0" err="1" smtClean="0"/>
              <a:t>peroleh</a:t>
            </a:r>
            <a:r>
              <a:rPr lang="en-US" dirty="0" smtClean="0"/>
              <a:t> </a:t>
            </a:r>
            <a:r>
              <a:rPr lang="en-US" dirty="0" err="1" smtClean="0"/>
              <a:t>menjadi</a:t>
            </a:r>
            <a:r>
              <a:rPr lang="en-US" dirty="0" smtClean="0"/>
              <a:t>  956,033,142 </a:t>
            </a:r>
            <a:r>
              <a:rPr lang="en-US" dirty="0" err="1" smtClean="0"/>
              <a:t>tidak</a:t>
            </a:r>
            <a:r>
              <a:rPr lang="en-US" dirty="0" smtClean="0"/>
              <a:t> </a:t>
            </a:r>
            <a:r>
              <a:rPr lang="en-US" dirty="0" err="1" smtClean="0"/>
              <a:t>sebesar</a:t>
            </a:r>
            <a:r>
              <a:rPr lang="en-US" dirty="0" smtClean="0"/>
              <a:t> </a:t>
            </a:r>
            <a:r>
              <a:rPr lang="en-US" dirty="0" err="1" smtClean="0"/>
              <a:t>di</a:t>
            </a:r>
            <a:r>
              <a:rPr lang="en-US" dirty="0" smtClean="0"/>
              <a:t> </a:t>
            </a:r>
            <a:r>
              <a:rPr lang="en-US" dirty="0" err="1" smtClean="0"/>
              <a:t>tahun</a:t>
            </a:r>
            <a:r>
              <a:rPr lang="en-US" dirty="0" smtClean="0"/>
              <a:t> 2007. Hal </a:t>
            </a:r>
            <a:r>
              <a:rPr lang="en-US" dirty="0" err="1" smtClean="0"/>
              <a:t>ini</a:t>
            </a:r>
            <a:r>
              <a:rPr lang="en-US" dirty="0" smtClean="0"/>
              <a:t> </a:t>
            </a:r>
            <a:r>
              <a:rPr lang="en-US" dirty="0" err="1" smtClean="0"/>
              <a:t>disebabkan</a:t>
            </a:r>
            <a:r>
              <a:rPr lang="en-US" dirty="0" smtClean="0"/>
              <a:t> </a:t>
            </a:r>
            <a:r>
              <a:rPr lang="en-US" dirty="0" err="1" smtClean="0"/>
              <a:t>banyaknya</a:t>
            </a:r>
            <a:r>
              <a:rPr lang="en-US" dirty="0" smtClean="0"/>
              <a:t> </a:t>
            </a:r>
            <a:r>
              <a:rPr lang="en-US" dirty="0" err="1" smtClean="0"/>
              <a:t>pelunasan</a:t>
            </a:r>
            <a:r>
              <a:rPr lang="en-US" dirty="0" smtClean="0"/>
              <a:t> </a:t>
            </a:r>
            <a:r>
              <a:rPr lang="en-US" dirty="0" err="1" smtClean="0"/>
              <a:t>gadai</a:t>
            </a:r>
            <a:r>
              <a:rPr lang="en-US" dirty="0" smtClean="0"/>
              <a:t> </a:t>
            </a:r>
            <a:r>
              <a:rPr lang="en-US" dirty="0" err="1" smtClean="0"/>
              <a:t>dibandingkan</a:t>
            </a:r>
            <a:r>
              <a:rPr lang="en-US" dirty="0" smtClean="0"/>
              <a:t> </a:t>
            </a:r>
            <a:r>
              <a:rPr lang="en-US" dirty="0" err="1" smtClean="0"/>
              <a:t>pencairan</a:t>
            </a:r>
            <a:r>
              <a:rPr lang="en-US" dirty="0" smtClean="0"/>
              <a:t> </a:t>
            </a:r>
            <a:r>
              <a:rPr lang="en-US" dirty="0" err="1" smtClean="0"/>
              <a:t>gadai</a:t>
            </a:r>
            <a:r>
              <a:rPr lang="en-US" dirty="0" smtClean="0"/>
              <a:t>.</a:t>
            </a:r>
          </a:p>
          <a:p>
            <a:pPr lvl="0" algn="just"/>
            <a:r>
              <a:rPr lang="en-US" dirty="0" smtClean="0"/>
              <a:t>Total </a:t>
            </a:r>
            <a:r>
              <a:rPr lang="en-US" dirty="0" err="1" smtClean="0"/>
              <a:t>nasabah</a:t>
            </a:r>
            <a:r>
              <a:rPr lang="en-US" dirty="0" smtClean="0"/>
              <a:t> yang </a:t>
            </a:r>
            <a:r>
              <a:rPr lang="en-US" dirty="0" err="1" smtClean="0"/>
              <a:t>diperoleh</a:t>
            </a:r>
            <a:r>
              <a:rPr lang="en-US" dirty="0" smtClean="0"/>
              <a:t> PT. Bank </a:t>
            </a:r>
            <a:r>
              <a:rPr lang="en-US" dirty="0" err="1" smtClean="0"/>
              <a:t>Pembiayaan</a:t>
            </a:r>
            <a:r>
              <a:rPr lang="en-US" dirty="0" smtClean="0"/>
              <a:t> Rakyat </a:t>
            </a:r>
            <a:r>
              <a:rPr lang="en-US" dirty="0" err="1" smtClean="0"/>
              <a:t>Syariah</a:t>
            </a:r>
            <a:r>
              <a:rPr lang="en-US" dirty="0" smtClean="0"/>
              <a:t> PNM </a:t>
            </a:r>
            <a:r>
              <a:rPr lang="en-US" dirty="0" err="1" smtClean="0"/>
              <a:t>Mentari</a:t>
            </a:r>
            <a:r>
              <a:rPr lang="en-US" dirty="0" smtClean="0"/>
              <a:t> </a:t>
            </a:r>
            <a:r>
              <a:rPr lang="en-US" dirty="0" err="1" smtClean="0"/>
              <a:t>periode</a:t>
            </a:r>
            <a:r>
              <a:rPr lang="en-US" dirty="0" smtClean="0"/>
              <a:t> 2010 </a:t>
            </a:r>
            <a:r>
              <a:rPr lang="en-US" dirty="0" err="1" smtClean="0"/>
              <a:t>kembali</a:t>
            </a:r>
            <a:r>
              <a:rPr lang="en-US" dirty="0" smtClean="0"/>
              <a:t> </a:t>
            </a:r>
            <a:r>
              <a:rPr lang="en-US" dirty="0" err="1" smtClean="0"/>
              <a:t>mengalami</a:t>
            </a:r>
            <a:r>
              <a:rPr lang="en-US" dirty="0" smtClean="0"/>
              <a:t> </a:t>
            </a:r>
            <a:r>
              <a:rPr lang="en-US" dirty="0" err="1" smtClean="0"/>
              <a:t>penurunan</a:t>
            </a:r>
            <a:r>
              <a:rPr lang="en-US" dirty="0" smtClean="0"/>
              <a:t> </a:t>
            </a:r>
            <a:r>
              <a:rPr lang="en-US" dirty="0" err="1" smtClean="0"/>
              <a:t>menjadi</a:t>
            </a:r>
            <a:r>
              <a:rPr lang="en-US" dirty="0" smtClean="0"/>
              <a:t> 227 </a:t>
            </a:r>
            <a:r>
              <a:rPr lang="en-US" dirty="0" err="1" smtClean="0"/>
              <a:t>nasabah</a:t>
            </a:r>
            <a:r>
              <a:rPr lang="en-US" dirty="0" smtClean="0"/>
              <a:t>,   </a:t>
            </a:r>
            <a:r>
              <a:rPr lang="en-US" dirty="0" err="1" smtClean="0"/>
              <a:t>jumlah</a:t>
            </a:r>
            <a:r>
              <a:rPr lang="en-US" dirty="0" smtClean="0"/>
              <a:t> </a:t>
            </a:r>
            <a:r>
              <a:rPr lang="en-US" dirty="0" err="1" smtClean="0"/>
              <a:t>gadai</a:t>
            </a:r>
            <a:r>
              <a:rPr lang="en-US" dirty="0" smtClean="0"/>
              <a:t> yang </a:t>
            </a:r>
            <a:r>
              <a:rPr lang="en-US" dirty="0" err="1" smtClean="0"/>
              <a:t>di</a:t>
            </a:r>
            <a:r>
              <a:rPr lang="en-US" dirty="0" smtClean="0"/>
              <a:t> </a:t>
            </a:r>
            <a:r>
              <a:rPr lang="en-US" dirty="0" err="1" smtClean="0"/>
              <a:t>peroleh</a:t>
            </a:r>
            <a:r>
              <a:rPr lang="en-US" dirty="0" smtClean="0"/>
              <a:t> </a:t>
            </a:r>
            <a:r>
              <a:rPr lang="en-US" dirty="0" err="1" smtClean="0"/>
              <a:t>menjadi</a:t>
            </a:r>
            <a:r>
              <a:rPr lang="en-US" dirty="0" smtClean="0"/>
              <a:t>  923,052,600.</a:t>
            </a:r>
          </a:p>
          <a:p>
            <a:pPr lvl="0" algn="just"/>
            <a:r>
              <a:rPr lang="en-US" dirty="0" smtClean="0"/>
              <a:t>Total </a:t>
            </a:r>
            <a:r>
              <a:rPr lang="en-US" dirty="0" err="1" smtClean="0"/>
              <a:t>nasabah</a:t>
            </a:r>
            <a:r>
              <a:rPr lang="en-US" dirty="0" smtClean="0"/>
              <a:t> yang </a:t>
            </a:r>
            <a:r>
              <a:rPr lang="en-US" dirty="0" err="1" smtClean="0"/>
              <a:t>diperoleh</a:t>
            </a:r>
            <a:r>
              <a:rPr lang="en-US" dirty="0" smtClean="0"/>
              <a:t> PT. Bank </a:t>
            </a:r>
            <a:r>
              <a:rPr lang="en-US" dirty="0" err="1" smtClean="0"/>
              <a:t>Pembiayaan</a:t>
            </a:r>
            <a:r>
              <a:rPr lang="en-US" dirty="0" smtClean="0"/>
              <a:t> Rakyat </a:t>
            </a:r>
            <a:r>
              <a:rPr lang="en-US" dirty="0" err="1" smtClean="0"/>
              <a:t>Syariah</a:t>
            </a:r>
            <a:r>
              <a:rPr lang="en-US" dirty="0" smtClean="0"/>
              <a:t> PNM </a:t>
            </a:r>
            <a:r>
              <a:rPr lang="en-US" dirty="0" err="1" smtClean="0"/>
              <a:t>Mentari</a:t>
            </a:r>
            <a:r>
              <a:rPr lang="en-US" dirty="0" smtClean="0"/>
              <a:t> </a:t>
            </a:r>
            <a:r>
              <a:rPr lang="en-US" dirty="0" err="1" smtClean="0"/>
              <a:t>periode</a:t>
            </a:r>
            <a:r>
              <a:rPr lang="en-US" dirty="0" smtClean="0"/>
              <a:t> 2011 </a:t>
            </a:r>
            <a:r>
              <a:rPr lang="en-US" dirty="0" err="1" smtClean="0"/>
              <a:t>kembali</a:t>
            </a:r>
            <a:r>
              <a:rPr lang="en-US" dirty="0" smtClean="0"/>
              <a:t> </a:t>
            </a:r>
            <a:r>
              <a:rPr lang="en-US" dirty="0" err="1" smtClean="0"/>
              <a:t>mengalami</a:t>
            </a:r>
            <a:r>
              <a:rPr lang="en-US" dirty="0" smtClean="0"/>
              <a:t> </a:t>
            </a:r>
            <a:r>
              <a:rPr lang="en-US" dirty="0" err="1" smtClean="0"/>
              <a:t>penurunan</a:t>
            </a:r>
            <a:r>
              <a:rPr lang="en-US" dirty="0" smtClean="0"/>
              <a:t> </a:t>
            </a:r>
            <a:r>
              <a:rPr lang="en-US" dirty="0" err="1" smtClean="0"/>
              <a:t>jumlah</a:t>
            </a:r>
            <a:r>
              <a:rPr lang="en-US" dirty="0" smtClean="0"/>
              <a:t> </a:t>
            </a:r>
            <a:r>
              <a:rPr lang="en-US" dirty="0" err="1" smtClean="0"/>
              <a:t>nasabah</a:t>
            </a:r>
            <a:r>
              <a:rPr lang="en-US" dirty="0" smtClean="0"/>
              <a:t> </a:t>
            </a:r>
            <a:r>
              <a:rPr lang="en-US" dirty="0" err="1" smtClean="0"/>
              <a:t>menjadi</a:t>
            </a:r>
            <a:r>
              <a:rPr lang="en-US" dirty="0" smtClean="0"/>
              <a:t> 208 </a:t>
            </a:r>
            <a:r>
              <a:rPr lang="en-US" dirty="0" err="1" smtClean="0"/>
              <a:t>nasabah</a:t>
            </a:r>
            <a:r>
              <a:rPr lang="en-US" dirty="0" smtClean="0"/>
              <a:t>,  </a:t>
            </a:r>
            <a:r>
              <a:rPr lang="en-US" dirty="0" err="1" smtClean="0"/>
              <a:t>namun</a:t>
            </a:r>
            <a:r>
              <a:rPr lang="en-US" dirty="0" smtClean="0"/>
              <a:t> </a:t>
            </a:r>
            <a:r>
              <a:rPr lang="en-US" dirty="0" err="1" smtClean="0"/>
              <a:t>jumlah</a:t>
            </a:r>
            <a:r>
              <a:rPr lang="en-US" dirty="0" smtClean="0"/>
              <a:t> </a:t>
            </a:r>
            <a:r>
              <a:rPr lang="en-US" dirty="0" err="1" smtClean="0"/>
              <a:t>gadai</a:t>
            </a:r>
            <a:r>
              <a:rPr lang="en-US" dirty="0" smtClean="0"/>
              <a:t> yang </a:t>
            </a:r>
            <a:r>
              <a:rPr lang="en-US" dirty="0" err="1" smtClean="0"/>
              <a:t>diperoleh</a:t>
            </a:r>
            <a:r>
              <a:rPr lang="en-US" dirty="0" smtClean="0"/>
              <a:t> </a:t>
            </a:r>
            <a:r>
              <a:rPr lang="en-US" dirty="0" err="1" smtClean="0"/>
              <a:t>mengalami</a:t>
            </a:r>
            <a:r>
              <a:rPr lang="en-US" dirty="0" smtClean="0"/>
              <a:t> </a:t>
            </a:r>
            <a:r>
              <a:rPr lang="en-US" dirty="0" err="1" smtClean="0"/>
              <a:t>peningkatan</a:t>
            </a:r>
            <a:r>
              <a:rPr lang="en-US" dirty="0" smtClean="0"/>
              <a:t> </a:t>
            </a:r>
            <a:r>
              <a:rPr lang="en-US" dirty="0" err="1" smtClean="0"/>
              <a:t>menjadi</a:t>
            </a:r>
            <a:r>
              <a:rPr lang="en-US" dirty="0" smtClean="0"/>
              <a:t>  1,102,300,000. Hal </a:t>
            </a:r>
            <a:r>
              <a:rPr lang="en-US" dirty="0" err="1" smtClean="0"/>
              <a:t>ini</a:t>
            </a:r>
            <a:r>
              <a:rPr lang="en-US" dirty="0" smtClean="0"/>
              <a:t> </a:t>
            </a:r>
            <a:r>
              <a:rPr lang="en-US" dirty="0" err="1" smtClean="0"/>
              <a:t>disebabkan</a:t>
            </a:r>
            <a:r>
              <a:rPr lang="en-US" dirty="0" smtClean="0"/>
              <a:t> </a:t>
            </a:r>
            <a:r>
              <a:rPr lang="en-US" dirty="0" err="1" smtClean="0"/>
              <a:t>karena</a:t>
            </a:r>
            <a:r>
              <a:rPr lang="en-US" dirty="0" smtClean="0"/>
              <a:t> </a:t>
            </a:r>
            <a:r>
              <a:rPr lang="en-US" dirty="0" err="1" smtClean="0"/>
              <a:t>dari</a:t>
            </a:r>
            <a:r>
              <a:rPr lang="en-US" dirty="0" smtClean="0"/>
              <a:t> </a:t>
            </a:r>
            <a:r>
              <a:rPr lang="en-US" dirty="0" err="1" smtClean="0"/>
              <a:t>sebagian</a:t>
            </a:r>
            <a:r>
              <a:rPr lang="en-US" dirty="0" smtClean="0"/>
              <a:t> </a:t>
            </a:r>
            <a:r>
              <a:rPr lang="en-US" dirty="0" err="1" smtClean="0"/>
              <a:t>besar</a:t>
            </a:r>
            <a:r>
              <a:rPr lang="en-US" dirty="0" smtClean="0"/>
              <a:t> </a:t>
            </a:r>
            <a:r>
              <a:rPr lang="en-US" dirty="0" err="1" smtClean="0"/>
              <a:t>nasabah</a:t>
            </a:r>
            <a:r>
              <a:rPr lang="en-US" dirty="0" smtClean="0"/>
              <a:t> </a:t>
            </a:r>
            <a:r>
              <a:rPr lang="en-US" dirty="0" err="1" smtClean="0"/>
              <a:t>gadai</a:t>
            </a:r>
            <a:r>
              <a:rPr lang="en-US" dirty="0" smtClean="0"/>
              <a:t> </a:t>
            </a:r>
            <a:r>
              <a:rPr lang="en-US" dirty="0" err="1" smtClean="0"/>
              <a:t>merupakan</a:t>
            </a:r>
            <a:r>
              <a:rPr lang="en-US" dirty="0" smtClean="0"/>
              <a:t> </a:t>
            </a:r>
            <a:r>
              <a:rPr lang="en-US" dirty="0" err="1" smtClean="0"/>
              <a:t>nasabah</a:t>
            </a:r>
            <a:r>
              <a:rPr lang="en-US" dirty="0" smtClean="0"/>
              <a:t> yang </a:t>
            </a:r>
            <a:r>
              <a:rPr lang="en-US" dirty="0" err="1" smtClean="0"/>
              <a:t>bergerak</a:t>
            </a:r>
            <a:r>
              <a:rPr lang="en-US" dirty="0" smtClean="0"/>
              <a:t> </a:t>
            </a:r>
            <a:r>
              <a:rPr lang="en-US" dirty="0" err="1" smtClean="0"/>
              <a:t>di</a:t>
            </a:r>
            <a:r>
              <a:rPr lang="en-US" dirty="0" smtClean="0"/>
              <a:t> sector </a:t>
            </a:r>
            <a:r>
              <a:rPr lang="en-US" dirty="0" err="1" smtClean="0"/>
              <a:t>perdagangan</a:t>
            </a:r>
            <a:r>
              <a:rPr lang="en-US" dirty="0" smtClean="0"/>
              <a:t> </a:t>
            </a:r>
            <a:r>
              <a:rPr lang="en-US" dirty="0" err="1" smtClean="0"/>
              <a:t>dimana</a:t>
            </a:r>
            <a:r>
              <a:rPr lang="en-US" dirty="0" smtClean="0"/>
              <a:t> </a:t>
            </a:r>
            <a:r>
              <a:rPr lang="en-US" dirty="0" err="1" smtClean="0"/>
              <a:t>kebutuhan</a:t>
            </a:r>
            <a:r>
              <a:rPr lang="en-US" dirty="0" smtClean="0"/>
              <a:t> modal yang </a:t>
            </a:r>
            <a:r>
              <a:rPr lang="en-US" dirty="0" err="1" smtClean="0"/>
              <a:t>semakin</a:t>
            </a:r>
            <a:r>
              <a:rPr lang="en-US" dirty="0" smtClean="0"/>
              <a:t> </a:t>
            </a:r>
            <a:r>
              <a:rPr lang="en-US" dirty="0" err="1" smtClean="0"/>
              <a:t>meningkat</a:t>
            </a:r>
            <a:r>
              <a:rPr lang="en-US" dirty="0" smtClean="0"/>
              <a:t> </a:t>
            </a:r>
            <a:r>
              <a:rPr lang="en-US" dirty="0" err="1" smtClean="0"/>
              <a:t>mengakibatkan</a:t>
            </a:r>
            <a:r>
              <a:rPr lang="en-US" dirty="0" smtClean="0"/>
              <a:t> </a:t>
            </a:r>
            <a:r>
              <a:rPr lang="en-US" dirty="0" err="1" smtClean="0"/>
              <a:t>nasabah</a:t>
            </a:r>
            <a:r>
              <a:rPr lang="en-US" dirty="0" smtClean="0"/>
              <a:t> </a:t>
            </a:r>
            <a:r>
              <a:rPr lang="en-US" dirty="0" err="1" smtClean="0"/>
              <a:t>meminjam</a:t>
            </a:r>
            <a:r>
              <a:rPr lang="en-US" dirty="0" smtClean="0"/>
              <a:t> </a:t>
            </a:r>
            <a:r>
              <a:rPr lang="en-US" dirty="0" err="1" smtClean="0"/>
              <a:t>lebih</a:t>
            </a:r>
            <a:r>
              <a:rPr lang="en-US" dirty="0" smtClean="0"/>
              <a:t> </a:t>
            </a:r>
            <a:r>
              <a:rPr lang="en-US" dirty="0" err="1" smtClean="0"/>
              <a:t>besar</a:t>
            </a:r>
            <a:r>
              <a:rPr lang="en-US" dirty="0" smtClean="0"/>
              <a:t>.</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err="1" smtClean="0"/>
              <a:t>Tabel</a:t>
            </a:r>
            <a:r>
              <a:rPr lang="en-US" sz="2800" dirty="0" smtClean="0"/>
              <a:t/>
            </a:r>
            <a:br>
              <a:rPr lang="en-US" sz="2800" dirty="0" smtClean="0"/>
            </a:br>
            <a:r>
              <a:rPr lang="en-US" sz="2800" dirty="0" err="1" smtClean="0"/>
              <a:t>Taksiran</a:t>
            </a:r>
            <a:r>
              <a:rPr lang="en-US" sz="2800" dirty="0" smtClean="0"/>
              <a:t> </a:t>
            </a:r>
            <a:r>
              <a:rPr lang="en-US" sz="2800" dirty="0" err="1" smtClean="0"/>
              <a:t>Gadai</a:t>
            </a:r>
            <a:r>
              <a:rPr lang="en-US" sz="2800" dirty="0" smtClean="0"/>
              <a:t/>
            </a:r>
            <a:br>
              <a:rPr lang="en-US" sz="2800" dirty="0" smtClean="0"/>
            </a:br>
            <a:r>
              <a:rPr lang="en-US" sz="2800" dirty="0" smtClean="0"/>
              <a:t>PT. BPRS PNM </a:t>
            </a:r>
            <a:r>
              <a:rPr lang="en-US" sz="2800" dirty="0" err="1" smtClean="0"/>
              <a:t>Mentari</a:t>
            </a:r>
            <a:endParaRPr lang="en-US" sz="2800" dirty="0"/>
          </a:p>
        </p:txBody>
      </p:sp>
      <p:graphicFrame>
        <p:nvGraphicFramePr>
          <p:cNvPr id="4" name="Content Placeholder 3"/>
          <p:cNvGraphicFramePr>
            <a:graphicFrameLocks noGrp="1"/>
          </p:cNvGraphicFramePr>
          <p:nvPr>
            <p:ph idx="1"/>
          </p:nvPr>
        </p:nvGraphicFramePr>
        <p:xfrm>
          <a:off x="457200" y="1935163"/>
          <a:ext cx="8229599" cy="2865120"/>
        </p:xfrm>
        <a:graphic>
          <a:graphicData uri="http://schemas.openxmlformats.org/drawingml/2006/table">
            <a:tbl>
              <a:tblPr firstRow="1" bandRow="1">
                <a:tableStyleId>{5C22544A-7EE6-4342-B048-85BDC9FD1C3A}</a:tableStyleId>
              </a:tblPr>
              <a:tblGrid>
                <a:gridCol w="1371600"/>
                <a:gridCol w="979714"/>
                <a:gridCol w="1175657"/>
                <a:gridCol w="1273629"/>
                <a:gridCol w="1295400"/>
                <a:gridCol w="1143000"/>
                <a:gridCol w="990599"/>
              </a:tblGrid>
              <a:tr h="370840">
                <a:tc>
                  <a:txBody>
                    <a:bodyPr/>
                    <a:lstStyle/>
                    <a:p>
                      <a:r>
                        <a:rPr lang="en-US" dirty="0" smtClean="0"/>
                        <a:t>KARATESE</a:t>
                      </a:r>
                      <a:endParaRPr lang="en-US" dirty="0"/>
                    </a:p>
                  </a:txBody>
                  <a:tcPr/>
                </a:tc>
                <a:tc>
                  <a:txBody>
                    <a:bodyPr/>
                    <a:lstStyle/>
                    <a:p>
                      <a:r>
                        <a:rPr lang="en-US" dirty="0" smtClean="0"/>
                        <a:t>HEN</a:t>
                      </a:r>
                      <a:endParaRPr lang="en-US" dirty="0"/>
                    </a:p>
                  </a:txBody>
                  <a:tcPr/>
                </a:tc>
                <a:tc>
                  <a:txBody>
                    <a:bodyPr/>
                    <a:lstStyle/>
                    <a:p>
                      <a:r>
                        <a:rPr lang="en-US" dirty="0" smtClean="0"/>
                        <a:t>HARGA EMAS</a:t>
                      </a:r>
                      <a:endParaRPr lang="en-US" dirty="0"/>
                    </a:p>
                  </a:txBody>
                  <a:tcPr/>
                </a:tc>
                <a:tc>
                  <a:txBody>
                    <a:bodyPr/>
                    <a:lstStyle/>
                    <a:p>
                      <a:r>
                        <a:rPr lang="en-US" dirty="0" smtClean="0"/>
                        <a:t>HARGA MENTARI</a:t>
                      </a:r>
                      <a:endParaRPr lang="en-US" dirty="0"/>
                    </a:p>
                  </a:txBody>
                  <a:tcPr/>
                </a:tc>
                <a:tc>
                  <a:txBody>
                    <a:bodyPr/>
                    <a:lstStyle/>
                    <a:p>
                      <a:pPr algn="ctr"/>
                      <a:r>
                        <a:rPr lang="en-US" dirty="0" smtClean="0"/>
                        <a:t>PLAFOND</a:t>
                      </a:r>
                    </a:p>
                    <a:p>
                      <a:pPr algn="ctr"/>
                      <a:r>
                        <a:rPr lang="en-US" dirty="0" smtClean="0"/>
                        <a:t>90</a:t>
                      </a:r>
                      <a:r>
                        <a:rPr lang="en-US" baseline="0" dirty="0" smtClean="0"/>
                        <a:t> %</a:t>
                      </a:r>
                      <a:endParaRPr lang="en-US" dirty="0"/>
                    </a:p>
                  </a:txBody>
                  <a:tcPr/>
                </a:tc>
                <a:tc>
                  <a:txBody>
                    <a:bodyPr/>
                    <a:lstStyle/>
                    <a:p>
                      <a:r>
                        <a:rPr lang="en-US" dirty="0" smtClean="0"/>
                        <a:t>IJARAH</a:t>
                      </a:r>
                      <a:endParaRPr lang="en-US" dirty="0"/>
                    </a:p>
                  </a:txBody>
                  <a:tcPr/>
                </a:tc>
                <a:tc>
                  <a:txBody>
                    <a:bodyPr/>
                    <a:lstStyle/>
                    <a:p>
                      <a:r>
                        <a:rPr lang="en-US" dirty="0" smtClean="0"/>
                        <a:t>PERSENTASE</a:t>
                      </a:r>
                      <a:endParaRPr lang="en-US" dirty="0"/>
                    </a:p>
                  </a:txBody>
                  <a:tcPr/>
                </a:tc>
              </a:tr>
              <a:tr h="370840">
                <a:tc>
                  <a:txBody>
                    <a:bodyPr/>
                    <a:lstStyle/>
                    <a:p>
                      <a:pPr algn="ctr"/>
                      <a:r>
                        <a:rPr lang="en-US" dirty="0" smtClean="0"/>
                        <a:t>16</a:t>
                      </a:r>
                      <a:endParaRPr lang="en-US" dirty="0"/>
                    </a:p>
                  </a:txBody>
                  <a:tcPr/>
                </a:tc>
                <a:tc>
                  <a:txBody>
                    <a:bodyPr/>
                    <a:lstStyle/>
                    <a:p>
                      <a:pPr algn="ctr"/>
                      <a:r>
                        <a:rPr lang="en-US" dirty="0" smtClean="0"/>
                        <a:t>450,000</a:t>
                      </a:r>
                      <a:endParaRPr lang="en-US" dirty="0"/>
                    </a:p>
                  </a:txBody>
                  <a:tcPr/>
                </a:tc>
                <a:tc>
                  <a:txBody>
                    <a:bodyPr/>
                    <a:lstStyle/>
                    <a:p>
                      <a:pPr algn="ctr"/>
                      <a:r>
                        <a:rPr lang="en-US" dirty="0" smtClean="0"/>
                        <a:t>300,000</a:t>
                      </a:r>
                      <a:endParaRPr lang="en-US" dirty="0"/>
                    </a:p>
                  </a:txBody>
                  <a:tcPr/>
                </a:tc>
                <a:tc>
                  <a:txBody>
                    <a:bodyPr/>
                    <a:lstStyle/>
                    <a:p>
                      <a:pPr algn="ctr"/>
                      <a:r>
                        <a:rPr lang="en-US" dirty="0" smtClean="0"/>
                        <a:t>290,000</a:t>
                      </a:r>
                      <a:endParaRPr lang="en-US" dirty="0"/>
                    </a:p>
                  </a:txBody>
                  <a:tcPr/>
                </a:tc>
                <a:tc>
                  <a:txBody>
                    <a:bodyPr/>
                    <a:lstStyle/>
                    <a:p>
                      <a:pPr algn="ctr"/>
                      <a:r>
                        <a:rPr lang="en-US" dirty="0" smtClean="0"/>
                        <a:t>261,000</a:t>
                      </a:r>
                      <a:endParaRPr lang="en-US" dirty="0"/>
                    </a:p>
                  </a:txBody>
                  <a:tcPr/>
                </a:tc>
                <a:tc>
                  <a:txBody>
                    <a:bodyPr/>
                    <a:lstStyle/>
                    <a:p>
                      <a:pPr algn="ctr"/>
                      <a:r>
                        <a:rPr lang="en-US" dirty="0" smtClean="0"/>
                        <a:t>5,400</a:t>
                      </a:r>
                      <a:endParaRPr lang="en-US" dirty="0"/>
                    </a:p>
                  </a:txBody>
                  <a:tcPr/>
                </a:tc>
                <a:tc>
                  <a:txBody>
                    <a:bodyPr/>
                    <a:lstStyle/>
                    <a:p>
                      <a:pPr algn="ctr"/>
                      <a:r>
                        <a:rPr lang="en-US" dirty="0" smtClean="0"/>
                        <a:t>2.06897</a:t>
                      </a:r>
                      <a:endParaRPr lang="en-US" dirty="0"/>
                    </a:p>
                  </a:txBody>
                  <a:tcPr/>
                </a:tc>
              </a:tr>
              <a:tr h="370840">
                <a:tc>
                  <a:txBody>
                    <a:bodyPr/>
                    <a:lstStyle/>
                    <a:p>
                      <a:pPr algn="ctr"/>
                      <a:r>
                        <a:rPr lang="en-US" dirty="0" smtClean="0"/>
                        <a:t>17</a:t>
                      </a:r>
                      <a:endParaRPr lang="en-US" dirty="0"/>
                    </a:p>
                  </a:txBody>
                  <a:tcPr/>
                </a:tc>
                <a:tc>
                  <a:txBody>
                    <a:bodyPr/>
                    <a:lstStyle/>
                    <a:p>
                      <a:pPr algn="ctr"/>
                      <a:endParaRPr lang="en-US"/>
                    </a:p>
                  </a:txBody>
                  <a:tcPr/>
                </a:tc>
                <a:tc>
                  <a:txBody>
                    <a:bodyPr/>
                    <a:lstStyle/>
                    <a:p>
                      <a:pPr algn="ctr"/>
                      <a:r>
                        <a:rPr lang="en-US" dirty="0" smtClean="0"/>
                        <a:t>318,750</a:t>
                      </a:r>
                      <a:endParaRPr lang="en-US" dirty="0"/>
                    </a:p>
                  </a:txBody>
                  <a:tcPr/>
                </a:tc>
                <a:tc>
                  <a:txBody>
                    <a:bodyPr/>
                    <a:lstStyle/>
                    <a:p>
                      <a:pPr algn="ctr"/>
                      <a:r>
                        <a:rPr lang="en-US" dirty="0" smtClean="0"/>
                        <a:t>300,000</a:t>
                      </a:r>
                      <a:endParaRPr lang="en-US" dirty="0"/>
                    </a:p>
                  </a:txBody>
                  <a:tcPr/>
                </a:tc>
                <a:tc>
                  <a:txBody>
                    <a:bodyPr/>
                    <a:lstStyle/>
                    <a:p>
                      <a:pPr algn="ctr"/>
                      <a:r>
                        <a:rPr lang="en-US" dirty="0" smtClean="0"/>
                        <a:t>270,000</a:t>
                      </a:r>
                      <a:endParaRPr lang="en-US" dirty="0"/>
                    </a:p>
                  </a:txBody>
                  <a:tcPr/>
                </a:tc>
                <a:tc>
                  <a:txBody>
                    <a:bodyPr/>
                    <a:lstStyle/>
                    <a:p>
                      <a:pPr algn="ctr"/>
                      <a:r>
                        <a:rPr lang="en-US" dirty="0" smtClean="0"/>
                        <a:t>5,400</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18</a:t>
                      </a:r>
                      <a:endParaRPr lang="en-US" dirty="0"/>
                    </a:p>
                  </a:txBody>
                  <a:tcPr/>
                </a:tc>
                <a:tc>
                  <a:txBody>
                    <a:bodyPr/>
                    <a:lstStyle/>
                    <a:p>
                      <a:pPr algn="ctr"/>
                      <a:endParaRPr lang="en-US"/>
                    </a:p>
                  </a:txBody>
                  <a:tcPr/>
                </a:tc>
                <a:tc>
                  <a:txBody>
                    <a:bodyPr/>
                    <a:lstStyle/>
                    <a:p>
                      <a:pPr algn="ctr"/>
                      <a:r>
                        <a:rPr lang="en-US" dirty="0" smtClean="0"/>
                        <a:t>337,500</a:t>
                      </a:r>
                      <a:endParaRPr lang="en-US" dirty="0"/>
                    </a:p>
                  </a:txBody>
                  <a:tcPr/>
                </a:tc>
                <a:tc>
                  <a:txBody>
                    <a:bodyPr/>
                    <a:lstStyle/>
                    <a:p>
                      <a:pPr algn="ctr"/>
                      <a:r>
                        <a:rPr lang="en-US" dirty="0" smtClean="0"/>
                        <a:t>315,000</a:t>
                      </a:r>
                      <a:endParaRPr lang="en-US" dirty="0"/>
                    </a:p>
                  </a:txBody>
                  <a:tcPr/>
                </a:tc>
                <a:tc>
                  <a:txBody>
                    <a:bodyPr/>
                    <a:lstStyle/>
                    <a:p>
                      <a:pPr algn="ctr"/>
                      <a:r>
                        <a:rPr lang="en-US" dirty="0" smtClean="0"/>
                        <a:t>238,000</a:t>
                      </a:r>
                      <a:endParaRPr lang="en-US" dirty="0"/>
                    </a:p>
                  </a:txBody>
                  <a:tcPr/>
                </a:tc>
                <a:tc>
                  <a:txBody>
                    <a:bodyPr/>
                    <a:lstStyle/>
                    <a:p>
                      <a:pPr algn="ctr"/>
                      <a:r>
                        <a:rPr lang="en-US" dirty="0" smtClean="0"/>
                        <a:t>5,400</a:t>
                      </a:r>
                      <a:endParaRPr lang="en-US" dirty="0"/>
                    </a:p>
                  </a:txBody>
                  <a:tcPr/>
                </a:tc>
                <a:tc>
                  <a:txBody>
                    <a:bodyPr/>
                    <a:lstStyle/>
                    <a:p>
                      <a:pPr algn="ctr"/>
                      <a:r>
                        <a:rPr lang="en-US" dirty="0" smtClean="0"/>
                        <a:t>1.90476</a:t>
                      </a:r>
                      <a:endParaRPr lang="en-US" dirty="0"/>
                    </a:p>
                  </a:txBody>
                  <a:tcPr/>
                </a:tc>
              </a:tr>
              <a:tr h="370840">
                <a:tc>
                  <a:txBody>
                    <a:bodyPr/>
                    <a:lstStyle/>
                    <a:p>
                      <a:pPr algn="ctr"/>
                      <a:r>
                        <a:rPr lang="en-US" dirty="0" smtClean="0"/>
                        <a:t>20</a:t>
                      </a:r>
                      <a:endParaRPr lang="en-US" dirty="0"/>
                    </a:p>
                  </a:txBody>
                  <a:tcPr/>
                </a:tc>
                <a:tc>
                  <a:txBody>
                    <a:bodyPr/>
                    <a:lstStyle/>
                    <a:p>
                      <a:pPr algn="ctr"/>
                      <a:endParaRPr lang="en-US"/>
                    </a:p>
                  </a:txBody>
                  <a:tcPr/>
                </a:tc>
                <a:tc>
                  <a:txBody>
                    <a:bodyPr/>
                    <a:lstStyle/>
                    <a:p>
                      <a:pPr algn="ctr"/>
                      <a:r>
                        <a:rPr lang="en-US" dirty="0" smtClean="0"/>
                        <a:t>375,000</a:t>
                      </a:r>
                      <a:endParaRPr lang="en-US" dirty="0"/>
                    </a:p>
                  </a:txBody>
                  <a:tcPr/>
                </a:tc>
                <a:tc>
                  <a:txBody>
                    <a:bodyPr/>
                    <a:lstStyle/>
                    <a:p>
                      <a:pPr algn="ctr"/>
                      <a:r>
                        <a:rPr lang="en-US" dirty="0" smtClean="0"/>
                        <a:t>365,000</a:t>
                      </a:r>
                      <a:endParaRPr lang="en-US" dirty="0"/>
                    </a:p>
                  </a:txBody>
                  <a:tcPr/>
                </a:tc>
                <a:tc>
                  <a:txBody>
                    <a:bodyPr/>
                    <a:lstStyle/>
                    <a:p>
                      <a:pPr algn="ctr"/>
                      <a:r>
                        <a:rPr lang="en-US" dirty="0" smtClean="0"/>
                        <a:t>328,000</a:t>
                      </a:r>
                      <a:endParaRPr lang="en-US" dirty="0"/>
                    </a:p>
                  </a:txBody>
                  <a:tcPr/>
                </a:tc>
                <a:tc>
                  <a:txBody>
                    <a:bodyPr/>
                    <a:lstStyle/>
                    <a:p>
                      <a:pPr algn="ctr"/>
                      <a:r>
                        <a:rPr lang="en-US" dirty="0" smtClean="0"/>
                        <a:t>6,700</a:t>
                      </a:r>
                      <a:endParaRPr lang="en-US" dirty="0"/>
                    </a:p>
                  </a:txBody>
                  <a:tcPr/>
                </a:tc>
                <a:tc>
                  <a:txBody>
                    <a:bodyPr/>
                    <a:lstStyle/>
                    <a:p>
                      <a:pPr algn="ctr"/>
                      <a:r>
                        <a:rPr lang="en-US" dirty="0" smtClean="0"/>
                        <a:t>2.03957</a:t>
                      </a:r>
                      <a:endParaRPr lang="en-US" dirty="0"/>
                    </a:p>
                  </a:txBody>
                  <a:tcPr/>
                </a:tc>
              </a:tr>
              <a:tr h="370840">
                <a:tc>
                  <a:txBody>
                    <a:bodyPr/>
                    <a:lstStyle/>
                    <a:p>
                      <a:pPr algn="ctr"/>
                      <a:r>
                        <a:rPr lang="en-US" dirty="0" smtClean="0"/>
                        <a:t>22</a:t>
                      </a:r>
                      <a:endParaRPr lang="en-US" dirty="0"/>
                    </a:p>
                  </a:txBody>
                  <a:tcPr/>
                </a:tc>
                <a:tc>
                  <a:txBody>
                    <a:bodyPr/>
                    <a:lstStyle/>
                    <a:p>
                      <a:pPr algn="ctr"/>
                      <a:endParaRPr lang="en-US"/>
                    </a:p>
                  </a:txBody>
                  <a:tcPr/>
                </a:tc>
                <a:tc>
                  <a:txBody>
                    <a:bodyPr/>
                    <a:lstStyle/>
                    <a:p>
                      <a:pPr algn="ctr"/>
                      <a:r>
                        <a:rPr lang="en-US" dirty="0" smtClean="0"/>
                        <a:t>421,500</a:t>
                      </a:r>
                      <a:endParaRPr lang="en-US" dirty="0"/>
                    </a:p>
                  </a:txBody>
                  <a:tcPr/>
                </a:tc>
                <a:tc>
                  <a:txBody>
                    <a:bodyPr/>
                    <a:lstStyle/>
                    <a:p>
                      <a:pPr algn="ctr"/>
                      <a:r>
                        <a:rPr lang="en-US" dirty="0" smtClean="0"/>
                        <a:t>400,000</a:t>
                      </a:r>
                      <a:endParaRPr lang="en-US" dirty="0"/>
                    </a:p>
                  </a:txBody>
                  <a:tcPr/>
                </a:tc>
                <a:tc>
                  <a:txBody>
                    <a:bodyPr/>
                    <a:lstStyle/>
                    <a:p>
                      <a:pPr algn="ctr"/>
                      <a:r>
                        <a:rPr lang="en-US" dirty="0" smtClean="0"/>
                        <a:t>360,000</a:t>
                      </a:r>
                      <a:endParaRPr lang="en-US" dirty="0"/>
                    </a:p>
                  </a:txBody>
                  <a:tcPr/>
                </a:tc>
                <a:tc>
                  <a:txBody>
                    <a:bodyPr/>
                    <a:lstStyle/>
                    <a:p>
                      <a:pPr algn="ctr"/>
                      <a:r>
                        <a:rPr lang="en-US" dirty="0" smtClean="0"/>
                        <a:t>7.500</a:t>
                      </a:r>
                      <a:endParaRPr lang="en-US" dirty="0"/>
                    </a:p>
                  </a:txBody>
                  <a:tcPr/>
                </a:tc>
                <a:tc>
                  <a:txBody>
                    <a:bodyPr/>
                    <a:lstStyle/>
                    <a:p>
                      <a:pPr algn="ctr"/>
                      <a:r>
                        <a:rPr lang="en-US" dirty="0" smtClean="0"/>
                        <a:t>2.08333</a:t>
                      </a:r>
                      <a:endParaRPr lang="en-US" dirty="0"/>
                    </a:p>
                  </a:txBody>
                  <a:tcPr/>
                </a:tc>
              </a:tr>
              <a:tr h="370840">
                <a:tc>
                  <a:txBody>
                    <a:bodyPr/>
                    <a:lstStyle/>
                    <a:p>
                      <a:pPr algn="ctr"/>
                      <a:r>
                        <a:rPr lang="en-US" dirty="0" smtClean="0"/>
                        <a:t>24</a:t>
                      </a:r>
                      <a:endParaRPr lang="en-US" dirty="0"/>
                    </a:p>
                  </a:txBody>
                  <a:tcPr/>
                </a:tc>
                <a:tc>
                  <a:txBody>
                    <a:bodyPr/>
                    <a:lstStyle/>
                    <a:p>
                      <a:pPr algn="ctr"/>
                      <a:endParaRPr lang="en-US"/>
                    </a:p>
                  </a:txBody>
                  <a:tcPr/>
                </a:tc>
                <a:tc>
                  <a:txBody>
                    <a:bodyPr/>
                    <a:lstStyle/>
                    <a:p>
                      <a:pPr algn="ctr"/>
                      <a:r>
                        <a:rPr lang="en-US" dirty="0" smtClean="0"/>
                        <a:t>450,000</a:t>
                      </a:r>
                      <a:endParaRPr lang="en-US" dirty="0"/>
                    </a:p>
                  </a:txBody>
                  <a:tcPr/>
                </a:tc>
                <a:tc>
                  <a:txBody>
                    <a:bodyPr/>
                    <a:lstStyle/>
                    <a:p>
                      <a:pPr algn="ctr"/>
                      <a:r>
                        <a:rPr lang="en-US" dirty="0" smtClean="0"/>
                        <a:t>450,000</a:t>
                      </a:r>
                      <a:endParaRPr lang="en-US" dirty="0"/>
                    </a:p>
                  </a:txBody>
                  <a:tcPr/>
                </a:tc>
                <a:tc>
                  <a:txBody>
                    <a:bodyPr/>
                    <a:lstStyle/>
                    <a:p>
                      <a:pPr algn="ctr"/>
                      <a:r>
                        <a:rPr lang="en-US" dirty="0" smtClean="0"/>
                        <a:t>405,000</a:t>
                      </a:r>
                      <a:endParaRPr lang="en-US" dirty="0"/>
                    </a:p>
                  </a:txBody>
                  <a:tcPr/>
                </a:tc>
                <a:tc>
                  <a:txBody>
                    <a:bodyPr/>
                    <a:lstStyle/>
                    <a:p>
                      <a:pPr algn="ctr"/>
                      <a:r>
                        <a:rPr lang="en-US" dirty="0" smtClean="0"/>
                        <a:t>7,900</a:t>
                      </a:r>
                      <a:endParaRPr lang="en-US" dirty="0"/>
                    </a:p>
                  </a:txBody>
                  <a:tcPr/>
                </a:tc>
                <a:tc>
                  <a:txBody>
                    <a:bodyPr/>
                    <a:lstStyle/>
                    <a:p>
                      <a:pPr algn="ctr"/>
                      <a:r>
                        <a:rPr lang="en-US" dirty="0" smtClean="0"/>
                        <a:t>1.95062</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 </a:t>
            </a:r>
            <a:r>
              <a:rPr lang="en-US" dirty="0" err="1" smtClean="0"/>
              <a:t>Perhitungan</a:t>
            </a:r>
            <a:r>
              <a:rPr lang="en-US" dirty="0" smtClean="0"/>
              <a:t> :</a:t>
            </a:r>
            <a:endParaRPr lang="en-US" dirty="0"/>
          </a:p>
        </p:txBody>
      </p:sp>
      <p:sp>
        <p:nvSpPr>
          <p:cNvPr id="3" name="Content Placeholder 2"/>
          <p:cNvSpPr>
            <a:spLocks noGrp="1"/>
          </p:cNvSpPr>
          <p:nvPr>
            <p:ph idx="1"/>
          </p:nvPr>
        </p:nvSpPr>
        <p:spPr/>
        <p:txBody>
          <a:bodyPr/>
          <a:lstStyle/>
          <a:p>
            <a:r>
              <a:rPr lang="en-US" dirty="0" err="1" smtClean="0"/>
              <a:t>Seorang</a:t>
            </a:r>
            <a:r>
              <a:rPr lang="en-US" dirty="0" smtClean="0"/>
              <a:t> </a:t>
            </a:r>
            <a:r>
              <a:rPr lang="en-US" dirty="0" err="1" smtClean="0"/>
              <a:t>nasabah</a:t>
            </a:r>
            <a:r>
              <a:rPr lang="en-US" dirty="0" smtClean="0"/>
              <a:t> </a:t>
            </a:r>
            <a:r>
              <a:rPr lang="en-US" dirty="0" err="1" smtClean="0"/>
              <a:t>mengadakan</a:t>
            </a:r>
            <a:r>
              <a:rPr lang="en-US" dirty="0" smtClean="0"/>
              <a:t> 10 gram </a:t>
            </a:r>
            <a:r>
              <a:rPr lang="en-US" dirty="0" err="1" smtClean="0"/>
              <a:t>perhiasan</a:t>
            </a:r>
            <a:r>
              <a:rPr lang="en-US" dirty="0" smtClean="0"/>
              <a:t> </a:t>
            </a:r>
            <a:r>
              <a:rPr lang="en-US" dirty="0" err="1" smtClean="0"/>
              <a:t>kalung</a:t>
            </a:r>
            <a:r>
              <a:rPr lang="en-US" dirty="0" smtClean="0"/>
              <a:t> </a:t>
            </a:r>
            <a:r>
              <a:rPr lang="en-US" dirty="0" err="1" smtClean="0"/>
              <a:t>dengan</a:t>
            </a:r>
            <a:r>
              <a:rPr lang="en-US" dirty="0" smtClean="0"/>
              <a:t> </a:t>
            </a:r>
            <a:r>
              <a:rPr lang="en-US" dirty="0" err="1" smtClean="0"/>
              <a:t>jangka</a:t>
            </a:r>
            <a:r>
              <a:rPr lang="en-US" dirty="0" smtClean="0"/>
              <a:t> </a:t>
            </a:r>
            <a:r>
              <a:rPr lang="en-US" dirty="0" err="1" smtClean="0"/>
              <a:t>waktu</a:t>
            </a:r>
            <a:r>
              <a:rPr lang="en-US" dirty="0" smtClean="0"/>
              <a:t> 30 </a:t>
            </a:r>
            <a:r>
              <a:rPr lang="en-US" dirty="0" err="1" smtClean="0"/>
              <a:t>hari</a:t>
            </a:r>
            <a:r>
              <a:rPr lang="en-US" dirty="0" smtClean="0"/>
              <a:t> ( </a:t>
            </a:r>
            <a:r>
              <a:rPr lang="en-US" dirty="0" err="1" smtClean="0"/>
              <a:t>saat</a:t>
            </a:r>
            <a:r>
              <a:rPr lang="en-US" dirty="0" smtClean="0"/>
              <a:t> </a:t>
            </a:r>
            <a:r>
              <a:rPr lang="en-US" dirty="0" err="1" smtClean="0"/>
              <a:t>taksiran</a:t>
            </a:r>
            <a:r>
              <a:rPr lang="en-US" dirty="0" smtClean="0"/>
              <a:t> yang </a:t>
            </a:r>
            <a:r>
              <a:rPr lang="en-US" dirty="0" err="1" smtClean="0"/>
              <a:t>dihitung</a:t>
            </a:r>
            <a:r>
              <a:rPr lang="en-US" dirty="0" smtClean="0"/>
              <a:t> </a:t>
            </a:r>
            <a:r>
              <a:rPr lang="en-US" dirty="0" err="1" smtClean="0"/>
              <a:t>hanya</a:t>
            </a:r>
            <a:r>
              <a:rPr lang="en-US" dirty="0" smtClean="0"/>
              <a:t> </a:t>
            </a:r>
            <a:r>
              <a:rPr lang="en-US" dirty="0" err="1" smtClean="0"/>
              <a:t>berat</a:t>
            </a:r>
            <a:r>
              <a:rPr lang="en-US" dirty="0" smtClean="0"/>
              <a:t> </a:t>
            </a:r>
            <a:r>
              <a:rPr lang="en-US" dirty="0" err="1" smtClean="0"/>
              <a:t>bersih</a:t>
            </a:r>
            <a:r>
              <a:rPr lang="en-US" dirty="0" smtClean="0"/>
              <a:t> </a:t>
            </a:r>
            <a:r>
              <a:rPr lang="en-US" dirty="0" err="1" smtClean="0"/>
              <a:t>yaitu</a:t>
            </a:r>
            <a:r>
              <a:rPr lang="en-US" dirty="0" smtClean="0"/>
              <a:t> </a:t>
            </a:r>
            <a:r>
              <a:rPr lang="en-US" dirty="0" err="1" smtClean="0"/>
              <a:t>berat</a:t>
            </a:r>
            <a:r>
              <a:rPr lang="en-US" dirty="0" smtClean="0"/>
              <a:t> </a:t>
            </a:r>
            <a:r>
              <a:rPr lang="en-US" dirty="0" err="1" smtClean="0"/>
              <a:t>emas</a:t>
            </a:r>
            <a:r>
              <a:rPr lang="en-US" dirty="0" smtClean="0"/>
              <a:t> </a:t>
            </a:r>
            <a:r>
              <a:rPr lang="en-US" dirty="0" err="1" smtClean="0"/>
              <a:t>tanpa</a:t>
            </a:r>
            <a:r>
              <a:rPr lang="en-US" dirty="0" smtClean="0"/>
              <a:t> </a:t>
            </a:r>
            <a:r>
              <a:rPr lang="en-US" dirty="0" err="1" smtClean="0"/>
              <a:t>mata</a:t>
            </a:r>
            <a:r>
              <a:rPr lang="en-US" dirty="0" smtClean="0"/>
              <a:t>, </a:t>
            </a:r>
            <a:r>
              <a:rPr lang="en-US" dirty="0" err="1" smtClean="0"/>
              <a:t>batu</a:t>
            </a:r>
            <a:r>
              <a:rPr lang="en-US" dirty="0" smtClean="0"/>
              <a:t>, </a:t>
            </a:r>
            <a:r>
              <a:rPr lang="en-US" dirty="0" err="1" smtClean="0"/>
              <a:t>permata</a:t>
            </a:r>
            <a:r>
              <a:rPr lang="en-US" dirty="0" smtClean="0"/>
              <a:t>, </a:t>
            </a:r>
            <a:r>
              <a:rPr lang="en-US" dirty="0" err="1" smtClean="0"/>
              <a:t>mutiara</a:t>
            </a:r>
            <a:r>
              <a:rPr lang="en-US" dirty="0" smtClean="0"/>
              <a:t> </a:t>
            </a:r>
            <a:r>
              <a:rPr lang="en-US" dirty="0" err="1" smtClean="0"/>
              <a:t>dan</a:t>
            </a:r>
            <a:r>
              <a:rPr lang="en-US" dirty="0" smtClean="0"/>
              <a:t> </a:t>
            </a:r>
            <a:r>
              <a:rPr lang="en-US" dirty="0" err="1" smtClean="0"/>
              <a:t>sebagainya</a:t>
            </a:r>
            <a:r>
              <a:rPr lang="en-US" dirty="0" smtClean="0"/>
              <a:t>.</a:t>
            </a:r>
          </a:p>
          <a:p>
            <a:r>
              <a:rPr lang="en-US" sz="2400" dirty="0" smtClean="0"/>
              <a:t>Taksiran:10gram x </a:t>
            </a:r>
            <a:r>
              <a:rPr lang="en-US" sz="2400" dirty="0" err="1" smtClean="0"/>
              <a:t>Harga</a:t>
            </a:r>
            <a:r>
              <a:rPr lang="en-US" sz="2400" dirty="0" smtClean="0"/>
              <a:t> </a:t>
            </a:r>
            <a:r>
              <a:rPr lang="en-US" sz="2400" dirty="0" err="1" smtClean="0"/>
              <a:t>Mentari</a:t>
            </a:r>
            <a:r>
              <a:rPr lang="en-US" sz="2400" dirty="0" smtClean="0"/>
              <a:t> = 10 gram x 290.000</a:t>
            </a:r>
          </a:p>
          <a:p>
            <a:pPr>
              <a:buNone/>
            </a:pPr>
            <a:r>
              <a:rPr lang="en-US" sz="2400" dirty="0" smtClean="0"/>
              <a:t>							= 2.900.000</a:t>
            </a:r>
          </a:p>
          <a:p>
            <a:pPr>
              <a:buNone/>
            </a:pPr>
            <a:r>
              <a:rPr lang="en-US" sz="2400" dirty="0" err="1" smtClean="0"/>
              <a:t>Pinjaman</a:t>
            </a:r>
            <a:r>
              <a:rPr lang="en-US" sz="2400" dirty="0" smtClean="0"/>
              <a:t> :10 gram x </a:t>
            </a:r>
            <a:r>
              <a:rPr lang="en-US" sz="2400" dirty="0" err="1" smtClean="0"/>
              <a:t>Harga</a:t>
            </a:r>
            <a:r>
              <a:rPr lang="en-US" sz="2400" dirty="0" smtClean="0"/>
              <a:t> Plafond 90%= 10 gram x 261.000</a:t>
            </a:r>
          </a:p>
          <a:p>
            <a:pPr>
              <a:buNone/>
            </a:pPr>
            <a:r>
              <a:rPr lang="en-US" sz="2400" dirty="0" smtClean="0"/>
              <a:t>							= 2.600</a:t>
            </a:r>
          </a:p>
          <a:p>
            <a:pPr>
              <a:buNone/>
            </a:pPr>
            <a:r>
              <a:rPr lang="en-US" sz="2400" dirty="0" err="1" smtClean="0"/>
              <a:t>Ijarah</a:t>
            </a:r>
            <a:r>
              <a:rPr lang="en-US" sz="2400" dirty="0" smtClean="0"/>
              <a:t> : 10 gram x 5.400 = </a:t>
            </a:r>
            <a:r>
              <a:rPr lang="en-US" sz="2400" dirty="0" err="1" smtClean="0"/>
              <a:t>Rp</a:t>
            </a:r>
            <a:r>
              <a:rPr lang="en-US" sz="2400" dirty="0" smtClean="0"/>
              <a:t>. 54.000/ 30 </a:t>
            </a:r>
            <a:r>
              <a:rPr lang="en-US" sz="2400" dirty="0" err="1" smtClean="0"/>
              <a:t>Hari</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5400" b="1" dirty="0" smtClean="0"/>
              <a:t>Kesimpulan </a:t>
            </a:r>
            <a:r>
              <a:rPr lang="en-US" sz="4800" dirty="0" smtClean="0"/>
              <a:t/>
            </a:r>
            <a:br>
              <a:rPr lang="en-US" sz="4800" dirty="0" smtClean="0"/>
            </a:br>
            <a:endParaRPr lang="en-US" dirty="0"/>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a:buNone/>
            </a:pPr>
            <a:endParaRPr lang="en-US" sz="2400" dirty="0" smtClean="0"/>
          </a:p>
          <a:p>
            <a:r>
              <a:rPr lang="id-ID" sz="2800" b="1" dirty="0" smtClean="0"/>
              <a:t>	</a:t>
            </a:r>
            <a:r>
              <a:rPr lang="id-ID" sz="2800" dirty="0" smtClean="0"/>
              <a:t>Berdasarkan penelitian yang dilakukan di PT.</a:t>
            </a:r>
            <a:r>
              <a:rPr lang="en-US" sz="2800" dirty="0" smtClean="0"/>
              <a:t> Bank </a:t>
            </a:r>
            <a:r>
              <a:rPr lang="en-US" sz="2800" dirty="0" err="1" smtClean="0"/>
              <a:t>Pembiayaan</a:t>
            </a:r>
            <a:r>
              <a:rPr lang="en-US" sz="2800" dirty="0" smtClean="0"/>
              <a:t> Rakyat </a:t>
            </a:r>
            <a:r>
              <a:rPr lang="en-US" sz="2800" dirty="0" err="1" smtClean="0"/>
              <a:t>Syariah</a:t>
            </a:r>
            <a:r>
              <a:rPr lang="en-US" sz="2800" dirty="0" smtClean="0"/>
              <a:t> PNM </a:t>
            </a:r>
            <a:r>
              <a:rPr lang="en-US" sz="2800" dirty="0" err="1" smtClean="0"/>
              <a:t>Mentari</a:t>
            </a:r>
            <a:r>
              <a:rPr lang="en-US" sz="2800" dirty="0" smtClean="0"/>
              <a:t> </a:t>
            </a:r>
            <a:r>
              <a:rPr lang="en-US" sz="2800" dirty="0" err="1" smtClean="0"/>
              <a:t>Kabupaten</a:t>
            </a:r>
            <a:r>
              <a:rPr lang="en-US" sz="2800" dirty="0" smtClean="0"/>
              <a:t> </a:t>
            </a:r>
            <a:r>
              <a:rPr lang="en-US" sz="2800" dirty="0" err="1" smtClean="0"/>
              <a:t>Garut</a:t>
            </a:r>
            <a:r>
              <a:rPr lang="id-ID" sz="2800" dirty="0" smtClean="0"/>
              <a:t> dapat diambil kesimpulan sebagai berikut : </a:t>
            </a:r>
            <a:endParaRPr lang="en-US" sz="2400" dirty="0" smtClean="0"/>
          </a:p>
          <a:p>
            <a:pPr lvl="0"/>
            <a:r>
              <a:rPr lang="en-US" sz="2800" dirty="0" err="1" smtClean="0"/>
              <a:t>Gadai</a:t>
            </a:r>
            <a:r>
              <a:rPr lang="en-US" sz="2800" dirty="0" smtClean="0"/>
              <a:t> </a:t>
            </a:r>
            <a:r>
              <a:rPr lang="id-ID" sz="2800" dirty="0" smtClean="0"/>
              <a:t>setiap tahun megalami perubahan, tetapi jumlah </a:t>
            </a:r>
            <a:r>
              <a:rPr lang="en-US" sz="2800" dirty="0" err="1" smtClean="0"/>
              <a:t>Gadai</a:t>
            </a:r>
            <a:r>
              <a:rPr lang="en-US" sz="2800" dirty="0" smtClean="0"/>
              <a:t> </a:t>
            </a:r>
            <a:r>
              <a:rPr lang="en-US" sz="2800" dirty="0" err="1" smtClean="0"/>
              <a:t>terkadang</a:t>
            </a:r>
            <a:r>
              <a:rPr lang="id-ID" sz="2800" dirty="0" smtClean="0"/>
              <a:t>  megalami peningkatan meskipun pernah terjadi penurunan.</a:t>
            </a:r>
            <a:r>
              <a:rPr lang="en-US" sz="2800" dirty="0" smtClean="0"/>
              <a:t> </a:t>
            </a:r>
            <a:r>
              <a:rPr lang="en-US" sz="2800" dirty="0" err="1" smtClean="0"/>
              <a:t>Peningkatan</a:t>
            </a:r>
            <a:r>
              <a:rPr lang="en-US" sz="2800" dirty="0" smtClean="0"/>
              <a:t> </a:t>
            </a:r>
            <a:r>
              <a:rPr lang="en-US" sz="2800" dirty="0" err="1" smtClean="0"/>
              <a:t>dan</a:t>
            </a:r>
            <a:r>
              <a:rPr lang="en-US" sz="2800" dirty="0" smtClean="0"/>
              <a:t> </a:t>
            </a:r>
            <a:r>
              <a:rPr lang="en-US" sz="2800" dirty="0" err="1" smtClean="0"/>
              <a:t>penurunan</a:t>
            </a:r>
            <a:r>
              <a:rPr lang="en-US" sz="2800" dirty="0" smtClean="0"/>
              <a:t>  </a:t>
            </a:r>
            <a:r>
              <a:rPr lang="en-US" sz="2800" dirty="0" err="1" smtClean="0"/>
              <a:t>itu</a:t>
            </a:r>
            <a:r>
              <a:rPr lang="en-US" sz="2800" dirty="0" smtClean="0"/>
              <a:t> </a:t>
            </a:r>
            <a:r>
              <a:rPr lang="en-US" sz="2800" dirty="0" err="1" smtClean="0"/>
              <a:t>disebabkan</a:t>
            </a:r>
            <a:r>
              <a:rPr lang="en-US" sz="2800" dirty="0" smtClean="0"/>
              <a:t> </a:t>
            </a:r>
            <a:r>
              <a:rPr lang="en-US" sz="2800" dirty="0" err="1" smtClean="0"/>
              <a:t>oleh</a:t>
            </a:r>
            <a:r>
              <a:rPr lang="en-US" sz="2800" dirty="0" smtClean="0"/>
              <a:t> </a:t>
            </a:r>
            <a:r>
              <a:rPr lang="en-US" sz="2800" dirty="0" err="1" smtClean="0"/>
              <a:t>beberapa</a:t>
            </a:r>
            <a:r>
              <a:rPr lang="en-US" sz="2800" dirty="0" smtClean="0"/>
              <a:t> </a:t>
            </a:r>
            <a:r>
              <a:rPr lang="en-US" sz="2800" dirty="0" err="1" smtClean="0"/>
              <a:t>hal</a:t>
            </a:r>
            <a:r>
              <a:rPr lang="en-US" sz="2800" dirty="0" smtClean="0"/>
              <a:t>. </a:t>
            </a:r>
            <a:endParaRPr lang="en-US" sz="2400" dirty="0" smtClean="0"/>
          </a:p>
          <a:p>
            <a:r>
              <a:rPr lang="id-ID" sz="2800" dirty="0" smtClean="0"/>
              <a:t>Penyebab kenaikan outstanding gadai :</a:t>
            </a:r>
            <a:endParaRPr lang="en-US" sz="2400" dirty="0" smtClean="0"/>
          </a:p>
          <a:p>
            <a:pPr lvl="6"/>
            <a:r>
              <a:rPr lang="id-ID" dirty="0" smtClean="0"/>
              <a:t>Disebabkan kebutuhan yang semakin meningkat</a:t>
            </a:r>
            <a:endParaRPr lang="en-US" sz="1400" dirty="0" smtClean="0"/>
          </a:p>
          <a:p>
            <a:pPr lvl="6"/>
            <a:r>
              <a:rPr lang="id-ID" dirty="0" smtClean="0"/>
              <a:t>Disebabkan karena dari sebagian besar nasabah gadai merupakan nasabah yang bergerak di sector perdagangan dimana kebutuhan modal yang semakin meningkat mengakibatkan nasabah meminjam lebih besar</a:t>
            </a:r>
            <a:endParaRPr lang="en-US" sz="1400" dirty="0" smtClean="0"/>
          </a:p>
          <a:p>
            <a:pPr lvl="6"/>
            <a:r>
              <a:rPr lang="id-ID" dirty="0" smtClean="0"/>
              <a:t>Disebabkan banyaknya pencairan di atas plapond 20 juta ke atas</a:t>
            </a:r>
            <a:endParaRPr lang="en-US" sz="1400" dirty="0" smtClean="0"/>
          </a:p>
          <a:p>
            <a:pPr lvl="6"/>
            <a:r>
              <a:rPr lang="id-ID" dirty="0" smtClean="0"/>
              <a:t>Kurangnya pelunasan gadai sehingga pencairan gadai dominan membuat outstanding gadai naik</a:t>
            </a:r>
            <a:endParaRPr lang="en-US" sz="2400" dirty="0" smtClean="0"/>
          </a:p>
          <a:p>
            <a:r>
              <a:rPr lang="id-ID" sz="2800" dirty="0" smtClean="0"/>
              <a:t>Penyebab Penurunan Oustanding :</a:t>
            </a:r>
            <a:endParaRPr lang="en-US" sz="2400" dirty="0" smtClean="0"/>
          </a:p>
          <a:p>
            <a:pPr lvl="3"/>
            <a:r>
              <a:rPr lang="id-ID" dirty="0" smtClean="0"/>
              <a:t>Penurunan Oustanding biasaya dikarenakan banyak pelunasan gadai dibandingkan pencairan gadai</a:t>
            </a:r>
            <a:endParaRPr lang="en-US" sz="1800" dirty="0" smtClean="0"/>
          </a:p>
          <a:p>
            <a:pPr lvl="3"/>
            <a:r>
              <a:rPr lang="id-ID" dirty="0" smtClean="0"/>
              <a:t>Dikarenakan sebagaian besar nasabah merupakan pedagang sehingga di saat saat tertentu mereka lebih menahan untuk mengadai (ketika memasuki kenaikan BBM)</a:t>
            </a:r>
            <a:endParaRPr lang="en-US" sz="1800" dirty="0" smtClean="0"/>
          </a:p>
          <a:p>
            <a:pPr lvl="3"/>
            <a:r>
              <a:rPr lang="id-ID" dirty="0" smtClean="0"/>
              <a:t>Atau lebih tepatnya penurunan outstanding di akibatkan oleh besarnya pelunasan gadai dibandingkan pencairan gadai</a:t>
            </a:r>
            <a:endParaRPr lang="en-US" sz="1800" dirty="0" smtClean="0"/>
          </a:p>
          <a:p>
            <a:pPr lvl="3"/>
            <a:r>
              <a:rPr lang="id-ID" dirty="0" smtClean="0"/>
              <a:t>Banyaknya pelunasan dalam jumlah nominal pinjaman yang lebih besar.</a:t>
            </a:r>
            <a:endParaRPr lang="en-US" sz="18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id-ID" b="1" dirty="0" smtClean="0"/>
              <a:t>Saran</a:t>
            </a:r>
            <a:endParaRPr lang="en-US" dirty="0"/>
          </a:p>
        </p:txBody>
      </p:sp>
      <p:sp>
        <p:nvSpPr>
          <p:cNvPr id="3" name="Content Placeholder 2"/>
          <p:cNvSpPr>
            <a:spLocks noGrp="1"/>
          </p:cNvSpPr>
          <p:nvPr>
            <p:ph idx="1"/>
          </p:nvPr>
        </p:nvSpPr>
        <p:spPr>
          <a:xfrm>
            <a:off x="457200" y="1371600"/>
            <a:ext cx="8229600" cy="5181600"/>
          </a:xfrm>
        </p:spPr>
        <p:txBody>
          <a:bodyPr>
            <a:normAutofit fontScale="47500" lnSpcReduction="20000"/>
          </a:bodyPr>
          <a:lstStyle/>
          <a:p>
            <a:pPr algn="just">
              <a:buNone/>
            </a:pPr>
            <a:r>
              <a:rPr lang="en-US" b="1" dirty="0" smtClean="0"/>
              <a:t>	</a:t>
            </a:r>
            <a:r>
              <a:rPr lang="id-ID" b="1" dirty="0" smtClean="0"/>
              <a:t>	</a:t>
            </a:r>
            <a:r>
              <a:rPr lang="id-ID" sz="3800" dirty="0" smtClean="0"/>
              <a:t>Berdasarkan penelitian yang dilakukan di PT.</a:t>
            </a:r>
            <a:r>
              <a:rPr lang="en-US" sz="3800" dirty="0" smtClean="0"/>
              <a:t>Bank </a:t>
            </a:r>
            <a:r>
              <a:rPr lang="en-US" sz="3800" dirty="0" err="1" smtClean="0"/>
              <a:t>Pembiayaan</a:t>
            </a:r>
            <a:r>
              <a:rPr lang="en-US" sz="3800" dirty="0" smtClean="0"/>
              <a:t> Rakyat </a:t>
            </a:r>
            <a:r>
              <a:rPr lang="en-US" sz="3800" dirty="0" err="1" smtClean="0"/>
              <a:t>Syaraiah</a:t>
            </a:r>
            <a:r>
              <a:rPr lang="en-US" sz="3800" dirty="0" smtClean="0"/>
              <a:t> PNM </a:t>
            </a:r>
            <a:r>
              <a:rPr lang="en-US" sz="3800" dirty="0" err="1" smtClean="0"/>
              <a:t>Mentari</a:t>
            </a:r>
            <a:r>
              <a:rPr lang="en-US" sz="3800" dirty="0" smtClean="0"/>
              <a:t> </a:t>
            </a:r>
            <a:r>
              <a:rPr lang="en-US" sz="3800" dirty="0" err="1" smtClean="0"/>
              <a:t>Kabupaten</a:t>
            </a:r>
            <a:r>
              <a:rPr lang="en-US" sz="3800" dirty="0" smtClean="0"/>
              <a:t> </a:t>
            </a:r>
            <a:r>
              <a:rPr lang="en-US" sz="3800" dirty="0" err="1" smtClean="0"/>
              <a:t>Garut</a:t>
            </a:r>
            <a:r>
              <a:rPr lang="id-ID" sz="3800" dirty="0" smtClean="0"/>
              <a:t>, penulis ingin memberikan saran yang mudah-mudahan dapat berguna bagi perusahaan untuk dapat lebih meningkatkan kinerja perusahaan. </a:t>
            </a:r>
            <a:endParaRPr lang="en-US" sz="3800" dirty="0" smtClean="0"/>
          </a:p>
          <a:p>
            <a:pPr lvl="0" algn="just"/>
            <a:r>
              <a:rPr lang="en-US" sz="3800" dirty="0" err="1" smtClean="0"/>
              <a:t>Gadai</a:t>
            </a:r>
            <a:r>
              <a:rPr lang="en-US" sz="3800" dirty="0" smtClean="0"/>
              <a:t> </a:t>
            </a:r>
            <a:r>
              <a:rPr lang="en-US" sz="3800" dirty="0" err="1" smtClean="0"/>
              <a:t>Emas</a:t>
            </a:r>
            <a:r>
              <a:rPr lang="id-ID" sz="3800" dirty="0" smtClean="0"/>
              <a:t> merupakan sumber </a:t>
            </a:r>
            <a:r>
              <a:rPr lang="en-US" sz="3800" dirty="0" err="1" smtClean="0"/>
              <a:t>Pembiayaan</a:t>
            </a:r>
            <a:r>
              <a:rPr lang="en-US" sz="3800" dirty="0" smtClean="0"/>
              <a:t> </a:t>
            </a:r>
            <a:r>
              <a:rPr lang="en-US" sz="3800" dirty="0" err="1" smtClean="0"/>
              <a:t>serbaguna</a:t>
            </a:r>
            <a:r>
              <a:rPr lang="en-US" sz="3800" dirty="0" smtClean="0"/>
              <a:t> </a:t>
            </a:r>
            <a:r>
              <a:rPr lang="en-US" sz="3800" dirty="0" err="1" smtClean="0"/>
              <a:t>dengan</a:t>
            </a:r>
            <a:r>
              <a:rPr lang="en-US" sz="3800" dirty="0" smtClean="0"/>
              <a:t> </a:t>
            </a:r>
            <a:r>
              <a:rPr lang="en-US" sz="3800" dirty="0" err="1" smtClean="0"/>
              <a:t>jaminan</a:t>
            </a:r>
            <a:r>
              <a:rPr lang="en-US" sz="3800" dirty="0" smtClean="0"/>
              <a:t> </a:t>
            </a:r>
            <a:r>
              <a:rPr lang="en-US" sz="3800" dirty="0" err="1" smtClean="0"/>
              <a:t>emas</a:t>
            </a:r>
            <a:r>
              <a:rPr lang="id-ID" sz="3800" dirty="0" smtClean="0"/>
              <a:t>, maka dari itu untuk meningkatkan jumlah </a:t>
            </a:r>
            <a:r>
              <a:rPr lang="en-US" sz="3800" dirty="0" err="1" smtClean="0"/>
              <a:t>gadai</a:t>
            </a:r>
            <a:r>
              <a:rPr lang="id-ID" sz="3800" dirty="0" smtClean="0"/>
              <a:t>, maka bank harus dapat menarik minat masyarakat dengan cara lebih meningkatkan promosi terhadap calon nasabah</a:t>
            </a:r>
            <a:r>
              <a:rPr lang="en-US" sz="3800" dirty="0" smtClean="0"/>
              <a:t> yang </a:t>
            </a:r>
            <a:r>
              <a:rPr lang="en-US" sz="3800" dirty="0" err="1" smtClean="0"/>
              <a:t>akan</a:t>
            </a:r>
            <a:r>
              <a:rPr lang="en-US" sz="3800" dirty="0" smtClean="0"/>
              <a:t> </a:t>
            </a:r>
            <a:r>
              <a:rPr lang="en-US" sz="3800" dirty="0" err="1" smtClean="0"/>
              <a:t>mengadaikan</a:t>
            </a:r>
            <a:r>
              <a:rPr lang="en-US" sz="3800" dirty="0" smtClean="0"/>
              <a:t> </a:t>
            </a:r>
            <a:r>
              <a:rPr lang="en-US" sz="3800" dirty="0" err="1" smtClean="0"/>
              <a:t>emas</a:t>
            </a:r>
            <a:r>
              <a:rPr lang="id-ID" sz="3800" dirty="0" smtClean="0"/>
              <a:t>, dengan memberikan </a:t>
            </a:r>
            <a:r>
              <a:rPr lang="en-US" sz="3800" dirty="0" err="1" smtClean="0"/>
              <a:t>fasilitas</a:t>
            </a:r>
            <a:r>
              <a:rPr lang="en-US" sz="3800" dirty="0" smtClean="0"/>
              <a:t> yang </a:t>
            </a:r>
            <a:r>
              <a:rPr lang="en-US" sz="3800" dirty="0" err="1" smtClean="0"/>
              <a:t>menarik</a:t>
            </a:r>
            <a:r>
              <a:rPr lang="id-ID" sz="3800" dirty="0" smtClean="0"/>
              <a:t>. </a:t>
            </a:r>
            <a:endParaRPr lang="en-US" sz="3800" dirty="0" smtClean="0"/>
          </a:p>
          <a:p>
            <a:pPr lvl="0" algn="just"/>
            <a:r>
              <a:rPr lang="id-ID" sz="3800" dirty="0" smtClean="0"/>
              <a:t>Produk </a:t>
            </a:r>
            <a:r>
              <a:rPr lang="en-US" sz="3800" dirty="0" err="1" smtClean="0"/>
              <a:t>Gadai</a:t>
            </a:r>
            <a:r>
              <a:rPr lang="en-US" sz="3800" dirty="0" smtClean="0"/>
              <a:t> </a:t>
            </a:r>
            <a:r>
              <a:rPr lang="en-US" sz="3800" dirty="0" err="1" smtClean="0"/>
              <a:t>Emas</a:t>
            </a:r>
            <a:r>
              <a:rPr lang="id-ID" sz="3800" dirty="0" smtClean="0"/>
              <a:t> yang dimiliki oleh bank harus memberikan kemudahan dengan berbagai fasilitas kepada nasabahnya dan juga harus memberikan undian bagi nasabahnya. Bank juga harus melakukan promosi melalui media iklan seperti brosur dan media lainnya. Dengan demikian bank akan lebih banyak memperoleh </a:t>
            </a:r>
            <a:r>
              <a:rPr lang="en-US" sz="3800" dirty="0" err="1" smtClean="0"/>
              <a:t>nasabah</a:t>
            </a:r>
            <a:r>
              <a:rPr lang="en-US" sz="3800" dirty="0" smtClean="0"/>
              <a:t> </a:t>
            </a:r>
            <a:r>
              <a:rPr lang="en-US" sz="3800" dirty="0" err="1" smtClean="0"/>
              <a:t>gadai</a:t>
            </a:r>
            <a:r>
              <a:rPr lang="id-ID" sz="3800" dirty="0" smtClean="0"/>
              <a:t>. </a:t>
            </a:r>
            <a:endParaRPr lang="en-US" sz="3800" dirty="0" smtClean="0"/>
          </a:p>
          <a:p>
            <a:pPr lvl="0" algn="just"/>
            <a:r>
              <a:rPr lang="en-US" sz="3800" dirty="0" err="1" smtClean="0"/>
              <a:t>Pembiayaan</a:t>
            </a:r>
            <a:r>
              <a:rPr lang="id-ID" sz="3800" dirty="0" smtClean="0"/>
              <a:t> dalam bentuk </a:t>
            </a:r>
            <a:r>
              <a:rPr lang="en-US" sz="3800" dirty="0" smtClean="0"/>
              <a:t> </a:t>
            </a:r>
            <a:r>
              <a:rPr lang="en-US" sz="3800" dirty="0" err="1" smtClean="0"/>
              <a:t>gadai</a:t>
            </a:r>
            <a:r>
              <a:rPr lang="en-US" sz="3800" dirty="0" smtClean="0"/>
              <a:t> </a:t>
            </a:r>
            <a:r>
              <a:rPr lang="en-US" sz="3800" dirty="0" err="1" smtClean="0"/>
              <a:t>emas</a:t>
            </a:r>
            <a:r>
              <a:rPr lang="id-ID" sz="3800" dirty="0" smtClean="0"/>
              <a:t> telah memberikan banyak kontribusi bagi sumber</a:t>
            </a:r>
            <a:r>
              <a:rPr lang="en-US" sz="3800" dirty="0" smtClean="0"/>
              <a:t> </a:t>
            </a:r>
            <a:r>
              <a:rPr lang="en-US" sz="3800" dirty="0" err="1" smtClean="0"/>
              <a:t>pembiayaan</a:t>
            </a:r>
            <a:r>
              <a:rPr lang="en-US" sz="3800" dirty="0" smtClean="0"/>
              <a:t> </a:t>
            </a:r>
            <a:r>
              <a:rPr lang="en-US" sz="3800" dirty="0" err="1" smtClean="0"/>
              <a:t>kepada</a:t>
            </a:r>
            <a:r>
              <a:rPr lang="en-US" sz="3800" dirty="0" smtClean="0"/>
              <a:t> </a:t>
            </a:r>
            <a:r>
              <a:rPr lang="en-US" sz="3800" dirty="0" err="1" smtClean="0"/>
              <a:t>masyarakat</a:t>
            </a:r>
            <a:r>
              <a:rPr lang="en-US" sz="3800" dirty="0" smtClean="0"/>
              <a:t> </a:t>
            </a:r>
            <a:r>
              <a:rPr lang="en-US" sz="3800" dirty="0" err="1" smtClean="0"/>
              <a:t>dengan</a:t>
            </a:r>
            <a:r>
              <a:rPr lang="en-US" sz="3800" dirty="0" smtClean="0"/>
              <a:t> </a:t>
            </a:r>
            <a:r>
              <a:rPr lang="en-US" sz="3800" dirty="0" err="1" smtClean="0"/>
              <a:t>jaminan</a:t>
            </a:r>
            <a:r>
              <a:rPr lang="en-US" sz="3800" dirty="0" smtClean="0"/>
              <a:t> </a:t>
            </a:r>
            <a:r>
              <a:rPr lang="en-US" sz="3800" dirty="0" err="1" smtClean="0"/>
              <a:t>emas</a:t>
            </a:r>
            <a:r>
              <a:rPr lang="id-ID" sz="3800" dirty="0" smtClean="0"/>
              <a:t>. </a:t>
            </a:r>
            <a:r>
              <a:rPr lang="en-US" sz="3800" dirty="0" smtClean="0"/>
              <a:t> </a:t>
            </a:r>
            <a:r>
              <a:rPr lang="en-US" sz="3800" dirty="0" err="1" smtClean="0"/>
              <a:t>Namun</a:t>
            </a:r>
            <a:r>
              <a:rPr lang="en-US" sz="3800" dirty="0" smtClean="0"/>
              <a:t> </a:t>
            </a:r>
            <a:r>
              <a:rPr lang="id-ID" sz="3800" dirty="0" smtClean="0"/>
              <a:t>Bank juga harus memperhatikan </a:t>
            </a:r>
            <a:r>
              <a:rPr lang="en-US" sz="3800" dirty="0" err="1" smtClean="0"/>
              <a:t>produk</a:t>
            </a:r>
            <a:r>
              <a:rPr lang="en-US" sz="3800" dirty="0" smtClean="0"/>
              <a:t> </a:t>
            </a:r>
            <a:r>
              <a:rPr lang="en-US" sz="3800" dirty="0" err="1" smtClean="0"/>
              <a:t>pembiayaan</a:t>
            </a:r>
            <a:r>
              <a:rPr lang="en-US" sz="3800" dirty="0" smtClean="0"/>
              <a:t> </a:t>
            </a:r>
            <a:r>
              <a:rPr lang="en-US" sz="3800" dirty="0" err="1" smtClean="0"/>
              <a:t>lainnya</a:t>
            </a:r>
            <a:r>
              <a:rPr lang="id-ID" sz="3800" dirty="0" smtClean="0"/>
              <a:t>. Fasilitas dan kemudahan yang diberikan bank bagi </a:t>
            </a:r>
            <a:r>
              <a:rPr lang="en-US" sz="3800" dirty="0" err="1" smtClean="0"/>
              <a:t>produk</a:t>
            </a:r>
            <a:r>
              <a:rPr lang="en-US" sz="3800" dirty="0" smtClean="0"/>
              <a:t> </a:t>
            </a:r>
            <a:r>
              <a:rPr lang="en-US" sz="3800" dirty="0" err="1" smtClean="0"/>
              <a:t>pembiayaan</a:t>
            </a:r>
            <a:r>
              <a:rPr lang="id-ID" sz="3800" dirty="0" smtClean="0"/>
              <a:t> harus lebih ditingkatkan.</a:t>
            </a:r>
            <a:endParaRPr lang="en-US" sz="3800" dirty="0" smtClean="0"/>
          </a:p>
          <a:p>
            <a:pPr lvl="0" algn="just"/>
            <a:r>
              <a:rPr lang="en-US" sz="3800" dirty="0" err="1" smtClean="0"/>
              <a:t>Untuk</a:t>
            </a:r>
            <a:r>
              <a:rPr lang="en-US" sz="3800" dirty="0" smtClean="0"/>
              <a:t> </a:t>
            </a:r>
            <a:r>
              <a:rPr lang="en-US" sz="3800" dirty="0" err="1" smtClean="0"/>
              <a:t>penelitian</a:t>
            </a:r>
            <a:r>
              <a:rPr lang="en-US" sz="3800" dirty="0" smtClean="0"/>
              <a:t> </a:t>
            </a:r>
            <a:r>
              <a:rPr lang="en-US" sz="3800" dirty="0" err="1" smtClean="0"/>
              <a:t>sebelumnya</a:t>
            </a:r>
            <a:r>
              <a:rPr lang="en-US" sz="3800" dirty="0" smtClean="0"/>
              <a:t> </a:t>
            </a:r>
            <a:r>
              <a:rPr lang="en-US" sz="3800" dirty="0" err="1" smtClean="0"/>
              <a:t>diharapkan</a:t>
            </a:r>
            <a:r>
              <a:rPr lang="en-US" sz="3800" dirty="0" smtClean="0"/>
              <a:t> </a:t>
            </a:r>
            <a:r>
              <a:rPr lang="en-US" sz="3800" dirty="0" err="1" smtClean="0"/>
              <a:t>bisa</a:t>
            </a:r>
            <a:r>
              <a:rPr lang="en-US" sz="3800" dirty="0" smtClean="0"/>
              <a:t> </a:t>
            </a:r>
            <a:r>
              <a:rPr lang="en-US" sz="3800" dirty="0" err="1" smtClean="0"/>
              <a:t>lebih</a:t>
            </a:r>
            <a:r>
              <a:rPr lang="en-US" sz="3800" dirty="0" smtClean="0"/>
              <a:t> </a:t>
            </a:r>
            <a:r>
              <a:rPr lang="en-US" sz="3800" dirty="0" err="1" smtClean="0"/>
              <a:t>banyak</a:t>
            </a:r>
            <a:r>
              <a:rPr lang="en-US" sz="3800" dirty="0" smtClean="0"/>
              <a:t> </a:t>
            </a:r>
            <a:r>
              <a:rPr lang="en-US" sz="3800" dirty="0" err="1" smtClean="0"/>
              <a:t>mengambil</a:t>
            </a:r>
            <a:r>
              <a:rPr lang="en-US" sz="3800" dirty="0" smtClean="0"/>
              <a:t> data </a:t>
            </a:r>
            <a:r>
              <a:rPr lang="en-US" sz="3800" dirty="0" err="1" smtClean="0"/>
              <a:t>lebih</a:t>
            </a:r>
            <a:r>
              <a:rPr lang="en-US" sz="3800" dirty="0" smtClean="0"/>
              <a:t> </a:t>
            </a:r>
            <a:r>
              <a:rPr lang="en-US" sz="3800" dirty="0" err="1" smtClean="0"/>
              <a:t>dari</a:t>
            </a:r>
            <a:r>
              <a:rPr lang="en-US" sz="3800" dirty="0" smtClean="0"/>
              <a:t> 5 </a:t>
            </a:r>
            <a:r>
              <a:rPr lang="en-US" sz="3800" dirty="0" err="1" smtClean="0"/>
              <a:t>tahun</a:t>
            </a:r>
            <a:r>
              <a:rPr lang="en-US" sz="3800" dirty="0" smtClean="0"/>
              <a:t> </a:t>
            </a:r>
            <a:r>
              <a:rPr lang="en-US" sz="3800" dirty="0" err="1" smtClean="0"/>
              <a:t>dan</a:t>
            </a:r>
            <a:r>
              <a:rPr lang="en-US" sz="3800" dirty="0" smtClean="0"/>
              <a:t> </a:t>
            </a:r>
            <a:r>
              <a:rPr lang="en-US" sz="3800" dirty="0" err="1" smtClean="0"/>
              <a:t>pengolahan</a:t>
            </a:r>
            <a:r>
              <a:rPr lang="en-US" sz="3800" dirty="0" smtClean="0"/>
              <a:t> </a:t>
            </a:r>
            <a:r>
              <a:rPr lang="en-US" sz="3800" dirty="0" err="1" smtClean="0"/>
              <a:t>datanya</a:t>
            </a:r>
            <a:r>
              <a:rPr lang="en-US" sz="3800" dirty="0" smtClean="0"/>
              <a:t> </a:t>
            </a:r>
            <a:r>
              <a:rPr lang="en-US" sz="3800" dirty="0" err="1" smtClean="0"/>
              <a:t>tidak</a:t>
            </a:r>
            <a:r>
              <a:rPr lang="en-US" sz="3800" dirty="0" smtClean="0"/>
              <a:t> </a:t>
            </a:r>
            <a:r>
              <a:rPr lang="en-US" sz="3800" dirty="0" err="1" smtClean="0"/>
              <a:t>hanya</a:t>
            </a:r>
            <a:r>
              <a:rPr lang="en-US" sz="3800" dirty="0" smtClean="0"/>
              <a:t> </a:t>
            </a:r>
            <a:r>
              <a:rPr lang="en-US" sz="3800" dirty="0" err="1" smtClean="0"/>
              <a:t>secara</a:t>
            </a:r>
            <a:r>
              <a:rPr lang="en-US" sz="3800" dirty="0" smtClean="0"/>
              <a:t> </a:t>
            </a:r>
            <a:r>
              <a:rPr lang="en-US" sz="3800" dirty="0" err="1" smtClean="0"/>
              <a:t>deskriftif</a:t>
            </a:r>
            <a:r>
              <a:rPr lang="en-US" sz="3800" dirty="0" smtClean="0"/>
              <a:t> </a:t>
            </a:r>
            <a:r>
              <a:rPr lang="en-US" sz="3800" dirty="0" err="1" smtClean="0"/>
              <a:t>namun</a:t>
            </a:r>
            <a:r>
              <a:rPr lang="en-US" sz="3800" dirty="0" smtClean="0"/>
              <a:t> </a:t>
            </a:r>
            <a:r>
              <a:rPr lang="en-US" sz="3800" dirty="0" err="1" smtClean="0"/>
              <a:t>secara</a:t>
            </a:r>
            <a:r>
              <a:rPr lang="en-US" sz="3800" dirty="0" smtClean="0"/>
              <a:t> </a:t>
            </a:r>
            <a:r>
              <a:rPr lang="en-US" sz="3800" dirty="0" err="1" smtClean="0"/>
              <a:t>verifikatif</a:t>
            </a:r>
            <a:r>
              <a:rPr lang="en-US" sz="3800" dirty="0" smtClean="0"/>
              <a:t>.</a:t>
            </a:r>
          </a:p>
          <a:p>
            <a:pPr algn="just">
              <a:buNone/>
            </a:pPr>
            <a:endParaRPr lang="en-US" sz="3800" dirty="0" smtClean="0"/>
          </a:p>
          <a:p>
            <a:pPr algn="just"/>
            <a:endParaRPr lang="en-US" sz="3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lstStyle/>
          <a:p>
            <a:pPr algn="ctr"/>
            <a:r>
              <a:rPr lang="en-US" b="1" dirty="0" smtClean="0"/>
              <a:t>TERIMA KASIH</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Rumusan</a:t>
            </a:r>
            <a:r>
              <a:rPr lang="en-US" dirty="0" smtClean="0"/>
              <a:t> </a:t>
            </a:r>
            <a:r>
              <a:rPr lang="en-US" dirty="0" err="1" smtClean="0"/>
              <a:t>Masalah</a:t>
            </a:r>
            <a:endParaRPr lang="en-US" dirty="0"/>
          </a:p>
        </p:txBody>
      </p:sp>
      <p:sp>
        <p:nvSpPr>
          <p:cNvPr id="3" name="Content Placeholder 2"/>
          <p:cNvSpPr>
            <a:spLocks noGrp="1"/>
          </p:cNvSpPr>
          <p:nvPr>
            <p:ph idx="1"/>
          </p:nvPr>
        </p:nvSpPr>
        <p:spPr/>
        <p:txBody>
          <a:bodyPr/>
          <a:lstStyle/>
          <a:p>
            <a:pPr lvl="0" algn="just"/>
            <a:r>
              <a:rPr lang="en-US" sz="3600" dirty="0" err="1" smtClean="0"/>
              <a:t>Bagaimana</a:t>
            </a:r>
            <a:r>
              <a:rPr lang="en-US" sz="3600" dirty="0" smtClean="0"/>
              <a:t> </a:t>
            </a:r>
            <a:r>
              <a:rPr lang="en-US" sz="3600" dirty="0" err="1" smtClean="0"/>
              <a:t>Perkembangan</a:t>
            </a:r>
            <a:r>
              <a:rPr lang="en-US" sz="3600" dirty="0" smtClean="0"/>
              <a:t> </a:t>
            </a:r>
            <a:r>
              <a:rPr lang="en-US" sz="3600" dirty="0" err="1" smtClean="0"/>
              <a:t>Gadai</a:t>
            </a:r>
            <a:r>
              <a:rPr lang="en-US" sz="3600" dirty="0" smtClean="0"/>
              <a:t> </a:t>
            </a:r>
            <a:r>
              <a:rPr lang="en-US" sz="3600" dirty="0" err="1" smtClean="0"/>
              <a:t>Syariah</a:t>
            </a:r>
            <a:r>
              <a:rPr lang="en-US" sz="3600" dirty="0" smtClean="0"/>
              <a:t> </a:t>
            </a:r>
            <a:r>
              <a:rPr lang="en-US" sz="3600" dirty="0" err="1" smtClean="0"/>
              <a:t>pada</a:t>
            </a:r>
            <a:r>
              <a:rPr lang="en-US" sz="3600" dirty="0" smtClean="0"/>
              <a:t> PT. Bank </a:t>
            </a:r>
            <a:r>
              <a:rPr lang="en-US" sz="3600" dirty="0" err="1" smtClean="0"/>
              <a:t>Pembiayaan</a:t>
            </a:r>
            <a:r>
              <a:rPr lang="en-US" sz="3600" dirty="0" smtClean="0"/>
              <a:t> Rakyat </a:t>
            </a:r>
            <a:r>
              <a:rPr lang="en-US" sz="3600" dirty="0" err="1" smtClean="0"/>
              <a:t>Syariah</a:t>
            </a:r>
            <a:r>
              <a:rPr lang="en-US" sz="3600" dirty="0" smtClean="0"/>
              <a:t> PNM </a:t>
            </a:r>
            <a:r>
              <a:rPr lang="en-US" sz="3600" dirty="0" err="1" smtClean="0"/>
              <a:t>Mentari</a:t>
            </a:r>
            <a:r>
              <a:rPr lang="en-US" sz="3600" dirty="0" smtClean="0"/>
              <a:t> </a:t>
            </a:r>
          </a:p>
          <a:p>
            <a:pPr lvl="0" algn="just"/>
            <a:r>
              <a:rPr lang="en-US" sz="3600" dirty="0" err="1" smtClean="0"/>
              <a:t>Bagaimana</a:t>
            </a:r>
            <a:r>
              <a:rPr lang="en-US" sz="3600" dirty="0" smtClean="0"/>
              <a:t> </a:t>
            </a:r>
            <a:r>
              <a:rPr lang="en-US" sz="3600" dirty="0" err="1" smtClean="0"/>
              <a:t>Mekanisme</a:t>
            </a:r>
            <a:r>
              <a:rPr lang="en-US" sz="3600" dirty="0" smtClean="0"/>
              <a:t> </a:t>
            </a:r>
            <a:r>
              <a:rPr lang="en-US" sz="3600" dirty="0" err="1" smtClean="0"/>
              <a:t>Gadai</a:t>
            </a:r>
            <a:r>
              <a:rPr lang="en-US" sz="3600" dirty="0" smtClean="0"/>
              <a:t> </a:t>
            </a:r>
            <a:r>
              <a:rPr lang="en-US" sz="3600" dirty="0" err="1" smtClean="0"/>
              <a:t>Syariah</a:t>
            </a:r>
            <a:r>
              <a:rPr lang="en-US" sz="3600" dirty="0" smtClean="0"/>
              <a:t> </a:t>
            </a:r>
            <a:r>
              <a:rPr lang="en-US" sz="3600" dirty="0" err="1" smtClean="0"/>
              <a:t>pada</a:t>
            </a:r>
            <a:r>
              <a:rPr lang="en-US" sz="3600" dirty="0" smtClean="0"/>
              <a:t> PT. Bank </a:t>
            </a:r>
            <a:r>
              <a:rPr lang="en-US" sz="3600" dirty="0" err="1" smtClean="0"/>
              <a:t>Pembiayaan</a:t>
            </a:r>
            <a:r>
              <a:rPr lang="en-US" sz="3600" dirty="0" smtClean="0"/>
              <a:t> Rakyat </a:t>
            </a:r>
            <a:r>
              <a:rPr lang="en-US" sz="3600" dirty="0" err="1" smtClean="0"/>
              <a:t>Syariah</a:t>
            </a:r>
            <a:r>
              <a:rPr lang="en-US" sz="3600" dirty="0" smtClean="0"/>
              <a:t> PNM </a:t>
            </a:r>
            <a:r>
              <a:rPr lang="en-US" sz="3600" dirty="0" err="1" smtClean="0"/>
              <a:t>Mentari</a:t>
            </a:r>
            <a:r>
              <a:rPr lang="en-US" sz="3600" dirty="0" smtClean="0"/>
              <a:t>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Tujuan</a:t>
            </a:r>
            <a:r>
              <a:rPr lang="en-US" dirty="0" smtClean="0"/>
              <a:t> </a:t>
            </a:r>
            <a:r>
              <a:rPr lang="en-US" dirty="0" err="1" smtClean="0"/>
              <a:t>Penelitian</a:t>
            </a:r>
            <a:endParaRPr lang="en-US" dirty="0"/>
          </a:p>
        </p:txBody>
      </p:sp>
      <p:sp>
        <p:nvSpPr>
          <p:cNvPr id="3" name="Content Placeholder 2"/>
          <p:cNvSpPr>
            <a:spLocks noGrp="1"/>
          </p:cNvSpPr>
          <p:nvPr>
            <p:ph idx="1"/>
          </p:nvPr>
        </p:nvSpPr>
        <p:spPr/>
        <p:txBody>
          <a:bodyPr/>
          <a:lstStyle/>
          <a:p>
            <a:pPr lvl="0" algn="just"/>
            <a:r>
              <a:rPr lang="en-US" sz="3600" dirty="0" err="1" smtClean="0"/>
              <a:t>Untuk</a:t>
            </a:r>
            <a:r>
              <a:rPr lang="en-US" sz="3600" dirty="0" smtClean="0"/>
              <a:t> </a:t>
            </a:r>
            <a:r>
              <a:rPr lang="en-US" sz="3600" dirty="0" err="1" smtClean="0"/>
              <a:t>mengetahui</a:t>
            </a:r>
            <a:r>
              <a:rPr lang="en-US" sz="3600" dirty="0" smtClean="0"/>
              <a:t> </a:t>
            </a:r>
            <a:r>
              <a:rPr lang="en-US" sz="3600" dirty="0" err="1" smtClean="0"/>
              <a:t>Perkembangan</a:t>
            </a:r>
            <a:r>
              <a:rPr lang="en-US" sz="3600" dirty="0" smtClean="0"/>
              <a:t> </a:t>
            </a:r>
            <a:r>
              <a:rPr lang="en-US" sz="3600" dirty="0" err="1" smtClean="0"/>
              <a:t>Gadai</a:t>
            </a:r>
            <a:r>
              <a:rPr lang="en-US" sz="3600" dirty="0" smtClean="0"/>
              <a:t> </a:t>
            </a:r>
            <a:r>
              <a:rPr lang="en-US" sz="3600" dirty="0" err="1" smtClean="0"/>
              <a:t>Syariah</a:t>
            </a:r>
            <a:r>
              <a:rPr lang="en-US" sz="3600" dirty="0" smtClean="0"/>
              <a:t> </a:t>
            </a:r>
            <a:r>
              <a:rPr lang="en-US" sz="3600" dirty="0" err="1" smtClean="0"/>
              <a:t>pada</a:t>
            </a:r>
            <a:r>
              <a:rPr lang="en-US" sz="3600" dirty="0" smtClean="0"/>
              <a:t> PT. Bank </a:t>
            </a:r>
            <a:r>
              <a:rPr lang="en-US" sz="3600" dirty="0" err="1" smtClean="0"/>
              <a:t>Pembiayaan</a:t>
            </a:r>
            <a:r>
              <a:rPr lang="en-US" sz="3600" dirty="0" smtClean="0"/>
              <a:t> Rakyat </a:t>
            </a:r>
            <a:r>
              <a:rPr lang="en-US" sz="3600" dirty="0" err="1" smtClean="0"/>
              <a:t>Syariah</a:t>
            </a:r>
            <a:r>
              <a:rPr lang="en-US" sz="3600" dirty="0" smtClean="0"/>
              <a:t> PNM </a:t>
            </a:r>
            <a:r>
              <a:rPr lang="en-US" sz="3600" dirty="0" err="1" smtClean="0"/>
              <a:t>Mentari</a:t>
            </a:r>
            <a:r>
              <a:rPr lang="en-US" sz="3600" dirty="0" smtClean="0"/>
              <a:t> </a:t>
            </a:r>
          </a:p>
          <a:p>
            <a:pPr lvl="0" algn="just"/>
            <a:r>
              <a:rPr lang="en-US" sz="3600" dirty="0" err="1" smtClean="0"/>
              <a:t>Untuk</a:t>
            </a:r>
            <a:r>
              <a:rPr lang="en-US" sz="3600" dirty="0" smtClean="0"/>
              <a:t> </a:t>
            </a:r>
            <a:r>
              <a:rPr lang="en-US" sz="3600" dirty="0" err="1" smtClean="0"/>
              <a:t>mengetahui</a:t>
            </a:r>
            <a:r>
              <a:rPr lang="en-US" sz="3600" dirty="0" smtClean="0"/>
              <a:t> </a:t>
            </a:r>
            <a:r>
              <a:rPr lang="en-US" sz="3600" dirty="0" err="1" smtClean="0"/>
              <a:t>mekanisme</a:t>
            </a:r>
            <a:r>
              <a:rPr lang="en-US" sz="3600" dirty="0" smtClean="0"/>
              <a:t> </a:t>
            </a:r>
            <a:r>
              <a:rPr lang="en-US" sz="3600" dirty="0" err="1" smtClean="0"/>
              <a:t>Gadai</a:t>
            </a:r>
            <a:r>
              <a:rPr lang="en-US" sz="3600" dirty="0" smtClean="0"/>
              <a:t> </a:t>
            </a:r>
            <a:r>
              <a:rPr lang="en-US" sz="3600" dirty="0" err="1" smtClean="0"/>
              <a:t>Syariah</a:t>
            </a:r>
            <a:r>
              <a:rPr lang="en-US" sz="3600" dirty="0" smtClean="0"/>
              <a:t> </a:t>
            </a:r>
            <a:r>
              <a:rPr lang="en-US" sz="3600" dirty="0" err="1" smtClean="0"/>
              <a:t>pada</a:t>
            </a:r>
            <a:r>
              <a:rPr lang="en-US" sz="3600" dirty="0" smtClean="0"/>
              <a:t> PT. Bank </a:t>
            </a:r>
            <a:r>
              <a:rPr lang="en-US" sz="3600" dirty="0" err="1" smtClean="0"/>
              <a:t>Pembiayaan</a:t>
            </a:r>
            <a:r>
              <a:rPr lang="en-US" sz="3600" dirty="0" smtClean="0"/>
              <a:t> Rakyat </a:t>
            </a:r>
            <a:r>
              <a:rPr lang="en-US" sz="3600" dirty="0" err="1" smtClean="0"/>
              <a:t>Syariah</a:t>
            </a:r>
            <a:r>
              <a:rPr lang="en-US" sz="3600" dirty="0" smtClean="0"/>
              <a:t> PNM </a:t>
            </a:r>
            <a:r>
              <a:rPr lang="en-US" sz="3600" dirty="0" err="1" smtClean="0"/>
              <a:t>Mentari</a:t>
            </a:r>
            <a:r>
              <a:rPr lang="en-US" sz="3600" dirty="0" smtClean="0"/>
              <a: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lvl="0">
              <a:buNone/>
            </a:pPr>
            <a:r>
              <a:rPr lang="en-US" sz="3200" b="1" dirty="0" smtClean="0"/>
              <a:t>Bank </a:t>
            </a:r>
            <a:r>
              <a:rPr lang="en-US" sz="3200" b="1" dirty="0" err="1" smtClean="0"/>
              <a:t>Perkreditan</a:t>
            </a:r>
            <a:r>
              <a:rPr lang="en-US" sz="3200" b="1" dirty="0" smtClean="0"/>
              <a:t> Rakyat </a:t>
            </a:r>
          </a:p>
          <a:p>
            <a:pPr lvl="0">
              <a:buNone/>
            </a:pPr>
            <a:endParaRPr lang="en-US" sz="3200" dirty="0" smtClean="0"/>
          </a:p>
          <a:p>
            <a:pPr algn="just"/>
            <a:r>
              <a:rPr lang="en-US" sz="3200" dirty="0" smtClean="0"/>
              <a:t>Bank </a:t>
            </a:r>
            <a:r>
              <a:rPr lang="en-US" sz="3200" dirty="0" err="1" smtClean="0"/>
              <a:t>Perkreditan</a:t>
            </a:r>
            <a:r>
              <a:rPr lang="en-US" sz="3200" dirty="0" smtClean="0"/>
              <a:t> Rakyat </a:t>
            </a:r>
            <a:r>
              <a:rPr lang="en-US" sz="3200" dirty="0" err="1" smtClean="0"/>
              <a:t>adalah</a:t>
            </a:r>
            <a:r>
              <a:rPr lang="en-US" sz="3200" dirty="0" smtClean="0"/>
              <a:t> bank yang </a:t>
            </a:r>
            <a:r>
              <a:rPr lang="en-US" sz="3200" dirty="0" err="1" smtClean="0"/>
              <a:t>melaksanakan</a:t>
            </a:r>
            <a:r>
              <a:rPr lang="en-US" sz="3200" dirty="0" smtClean="0"/>
              <a:t> </a:t>
            </a:r>
            <a:r>
              <a:rPr lang="en-US" sz="3200" dirty="0" err="1" smtClean="0"/>
              <a:t>kegiatan</a:t>
            </a:r>
            <a:r>
              <a:rPr lang="en-US" sz="3200" dirty="0" smtClean="0"/>
              <a:t> </a:t>
            </a:r>
            <a:r>
              <a:rPr lang="en-US" sz="3200" dirty="0" err="1" smtClean="0"/>
              <a:t>usaha</a:t>
            </a:r>
            <a:r>
              <a:rPr lang="en-US" sz="3200" dirty="0" smtClean="0"/>
              <a:t> </a:t>
            </a:r>
            <a:r>
              <a:rPr lang="en-US" sz="3200" dirty="0" err="1" smtClean="0"/>
              <a:t>secara</a:t>
            </a:r>
            <a:r>
              <a:rPr lang="en-US" sz="3200" dirty="0" smtClean="0"/>
              <a:t> </a:t>
            </a:r>
            <a:r>
              <a:rPr lang="en-US" sz="3200" dirty="0" err="1" smtClean="0"/>
              <a:t>konvensional</a:t>
            </a:r>
            <a:r>
              <a:rPr lang="en-US" sz="3200" dirty="0" smtClean="0"/>
              <a:t> </a:t>
            </a:r>
            <a:r>
              <a:rPr lang="en-US" sz="3200" dirty="0" err="1" smtClean="0"/>
              <a:t>atau</a:t>
            </a:r>
            <a:r>
              <a:rPr lang="en-US" sz="3200" dirty="0" smtClean="0"/>
              <a:t> </a:t>
            </a:r>
            <a:r>
              <a:rPr lang="en-US" sz="3200" dirty="0" err="1" smtClean="0"/>
              <a:t>berdasarkan</a:t>
            </a:r>
            <a:r>
              <a:rPr lang="en-US" sz="3200" dirty="0" smtClean="0"/>
              <a:t> </a:t>
            </a:r>
            <a:r>
              <a:rPr lang="en-US" sz="3200" dirty="0" err="1" smtClean="0"/>
              <a:t>prinsip</a:t>
            </a:r>
            <a:r>
              <a:rPr lang="en-US" sz="3200" dirty="0" smtClean="0"/>
              <a:t> </a:t>
            </a:r>
            <a:r>
              <a:rPr lang="en-US" sz="3200" dirty="0" err="1" smtClean="0"/>
              <a:t>syariah</a:t>
            </a:r>
            <a:r>
              <a:rPr lang="en-US" sz="3200" dirty="0" smtClean="0"/>
              <a:t> yang </a:t>
            </a:r>
            <a:r>
              <a:rPr lang="en-US" sz="3200" dirty="0" err="1" smtClean="0"/>
              <a:t>dalam</a:t>
            </a:r>
            <a:r>
              <a:rPr lang="en-US" sz="3200" dirty="0" smtClean="0"/>
              <a:t> </a:t>
            </a:r>
            <a:r>
              <a:rPr lang="en-US" sz="3200" dirty="0" err="1" smtClean="0"/>
              <a:t>kegiatannya</a:t>
            </a:r>
            <a:r>
              <a:rPr lang="en-US" sz="3200" dirty="0" smtClean="0"/>
              <a:t> </a:t>
            </a:r>
            <a:r>
              <a:rPr lang="en-US" sz="3200" dirty="0" err="1" smtClean="0"/>
              <a:t>tidak</a:t>
            </a:r>
            <a:r>
              <a:rPr lang="en-US" sz="3200" dirty="0" smtClean="0"/>
              <a:t> </a:t>
            </a:r>
            <a:r>
              <a:rPr lang="en-US" sz="3200" dirty="0" err="1" smtClean="0"/>
              <a:t>memberikan</a:t>
            </a:r>
            <a:r>
              <a:rPr lang="en-US" sz="3200" dirty="0" smtClean="0"/>
              <a:t> </a:t>
            </a:r>
            <a:r>
              <a:rPr lang="en-US" sz="3200" dirty="0" err="1" smtClean="0"/>
              <a:t>jasa</a:t>
            </a:r>
            <a:r>
              <a:rPr lang="en-US" sz="3200" dirty="0" smtClean="0"/>
              <a:t> </a:t>
            </a:r>
            <a:r>
              <a:rPr lang="en-US" sz="3200" dirty="0" err="1" smtClean="0"/>
              <a:t>dalam</a:t>
            </a:r>
            <a:r>
              <a:rPr lang="en-US" sz="3200" dirty="0" smtClean="0"/>
              <a:t> </a:t>
            </a:r>
            <a:r>
              <a:rPr lang="en-US" sz="3200" dirty="0" err="1" smtClean="0"/>
              <a:t>lalu</a:t>
            </a:r>
            <a:r>
              <a:rPr lang="en-US" sz="3200" dirty="0" smtClean="0"/>
              <a:t> </a:t>
            </a:r>
            <a:r>
              <a:rPr lang="en-US" sz="3200" dirty="0" err="1" smtClean="0"/>
              <a:t>lintas</a:t>
            </a:r>
            <a:r>
              <a:rPr lang="en-US" sz="3200" dirty="0" smtClean="0"/>
              <a:t> </a:t>
            </a:r>
            <a:r>
              <a:rPr lang="en-US" sz="3200" dirty="0" err="1" smtClean="0"/>
              <a:t>pembayaran</a:t>
            </a:r>
            <a:r>
              <a:rPr lang="en-US" sz="3200" dirty="0" smtClean="0"/>
              <a:t>.</a:t>
            </a:r>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371600"/>
          </a:xfrm>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err="1" smtClean="0"/>
              <a:t>Pengertian</a:t>
            </a:r>
            <a:r>
              <a:rPr lang="en-US" dirty="0" smtClean="0"/>
              <a:t> </a:t>
            </a:r>
            <a:r>
              <a:rPr lang="en-US" dirty="0" err="1" smtClean="0"/>
              <a:t>Gadai</a:t>
            </a:r>
            <a:r>
              <a:rPr lang="en-US" dirty="0" smtClean="0"/>
              <a:t> </a:t>
            </a:r>
            <a:r>
              <a:rPr lang="en-US" dirty="0" err="1" smtClean="0"/>
              <a:t>Menurut</a:t>
            </a:r>
            <a:r>
              <a:rPr lang="en-US" dirty="0" smtClean="0"/>
              <a:t> </a:t>
            </a:r>
            <a:r>
              <a:rPr lang="en-US" dirty="0" err="1" smtClean="0"/>
              <a:t>Umum</a:t>
            </a:r>
            <a:r>
              <a:rPr lang="en-US" dirty="0" smtClean="0"/>
              <a:t> (</a:t>
            </a:r>
            <a:r>
              <a:rPr lang="en-US" dirty="0" err="1" smtClean="0"/>
              <a:t>Konvensional</a:t>
            </a:r>
            <a:r>
              <a:rPr lang="en-US" dirty="0" smtClean="0"/>
              <a:t>)</a:t>
            </a:r>
            <a:endParaRPr lang="en-US" dirty="0"/>
          </a:p>
        </p:txBody>
      </p:sp>
      <p:sp>
        <p:nvSpPr>
          <p:cNvPr id="3" name="Content Placeholder 2"/>
          <p:cNvSpPr>
            <a:spLocks noGrp="1"/>
          </p:cNvSpPr>
          <p:nvPr>
            <p:ph idx="1"/>
          </p:nvPr>
        </p:nvSpPr>
        <p:spPr>
          <a:xfrm>
            <a:off x="457200" y="2362200"/>
            <a:ext cx="8229600" cy="3962400"/>
          </a:xfrm>
        </p:spPr>
        <p:txBody>
          <a:bodyPr>
            <a:normAutofit/>
          </a:bodyPr>
          <a:lstStyle/>
          <a:p>
            <a:pPr algn="just"/>
            <a:r>
              <a:rPr lang="en-US" sz="3200" dirty="0" err="1" smtClean="0"/>
              <a:t>Pegadaian</a:t>
            </a:r>
            <a:r>
              <a:rPr lang="en-US" sz="3200" dirty="0" smtClean="0"/>
              <a:t> </a:t>
            </a:r>
            <a:r>
              <a:rPr lang="en-US" sz="3200" dirty="0" err="1" smtClean="0"/>
              <a:t>adalah</a:t>
            </a:r>
            <a:r>
              <a:rPr lang="en-US" sz="3200" dirty="0" smtClean="0"/>
              <a:t> </a:t>
            </a:r>
            <a:r>
              <a:rPr lang="en-US" sz="3200" dirty="0" err="1" smtClean="0"/>
              <a:t>suatu</a:t>
            </a:r>
            <a:r>
              <a:rPr lang="en-US" sz="3200" dirty="0" smtClean="0"/>
              <a:t> </a:t>
            </a:r>
            <a:r>
              <a:rPr lang="en-US" sz="3200" dirty="0" err="1" smtClean="0"/>
              <a:t>hak</a:t>
            </a:r>
            <a:r>
              <a:rPr lang="en-US" sz="3200" dirty="0" smtClean="0"/>
              <a:t> yang </a:t>
            </a:r>
            <a:r>
              <a:rPr lang="en-US" sz="3200" dirty="0" err="1" smtClean="0"/>
              <a:t>diperoleh</a:t>
            </a:r>
            <a:r>
              <a:rPr lang="en-US" sz="3200" dirty="0" smtClean="0"/>
              <a:t> </a:t>
            </a:r>
            <a:r>
              <a:rPr lang="en-US" sz="3200" dirty="0" err="1" smtClean="0"/>
              <a:t>seseorang</a:t>
            </a:r>
            <a:r>
              <a:rPr lang="en-US" sz="3200" dirty="0" smtClean="0"/>
              <a:t> yang </a:t>
            </a:r>
            <a:r>
              <a:rPr lang="en-US" sz="3200" dirty="0" err="1" smtClean="0"/>
              <a:t>mempunyai</a:t>
            </a:r>
            <a:r>
              <a:rPr lang="en-US" sz="3200" dirty="0" smtClean="0"/>
              <a:t> </a:t>
            </a:r>
            <a:r>
              <a:rPr lang="en-US" sz="3200" dirty="0" err="1" smtClean="0"/>
              <a:t>piutang</a:t>
            </a:r>
            <a:r>
              <a:rPr lang="en-US" sz="3200" dirty="0" smtClean="0"/>
              <a:t> </a:t>
            </a:r>
            <a:r>
              <a:rPr lang="en-US" sz="3200" dirty="0" err="1" smtClean="0"/>
              <a:t>atas</a:t>
            </a:r>
            <a:r>
              <a:rPr lang="en-US" sz="3200" dirty="0" smtClean="0"/>
              <a:t> </a:t>
            </a:r>
            <a:r>
              <a:rPr lang="en-US" sz="3200" dirty="0" err="1" smtClean="0"/>
              <a:t>suatu</a:t>
            </a:r>
            <a:r>
              <a:rPr lang="en-US" sz="3200" dirty="0" smtClean="0"/>
              <a:t> </a:t>
            </a:r>
            <a:r>
              <a:rPr lang="en-US" sz="3200" dirty="0" err="1" smtClean="0"/>
              <a:t>barang</a:t>
            </a:r>
            <a:r>
              <a:rPr lang="en-US" sz="3200" dirty="0" smtClean="0"/>
              <a:t> </a:t>
            </a:r>
            <a:r>
              <a:rPr lang="en-US" sz="3200" dirty="0" err="1" smtClean="0"/>
              <a:t>bergerak</a:t>
            </a:r>
            <a:r>
              <a:rPr lang="en-US" sz="3200" dirty="0" smtClean="0"/>
              <a:t>. </a:t>
            </a:r>
            <a:r>
              <a:rPr lang="en-US" sz="3200" dirty="0" err="1" smtClean="0"/>
              <a:t>Barang</a:t>
            </a:r>
            <a:r>
              <a:rPr lang="en-US" sz="3200" dirty="0" smtClean="0"/>
              <a:t> </a:t>
            </a:r>
            <a:r>
              <a:rPr lang="en-US" sz="3200" dirty="0" err="1" smtClean="0"/>
              <a:t>bergerak</a:t>
            </a:r>
            <a:r>
              <a:rPr lang="en-US" sz="3200" dirty="0" smtClean="0"/>
              <a:t> </a:t>
            </a:r>
            <a:r>
              <a:rPr lang="en-US" sz="3200" dirty="0" err="1" smtClean="0"/>
              <a:t>tersebut</a:t>
            </a:r>
            <a:r>
              <a:rPr lang="en-US" sz="3200" dirty="0" smtClean="0"/>
              <a:t> </a:t>
            </a:r>
            <a:r>
              <a:rPr lang="en-US" sz="3200" dirty="0" err="1" smtClean="0"/>
              <a:t>diserahkan</a:t>
            </a:r>
            <a:r>
              <a:rPr lang="en-US" sz="3200" dirty="0" smtClean="0"/>
              <a:t> </a:t>
            </a:r>
            <a:r>
              <a:rPr lang="en-US" sz="3200" dirty="0" err="1" smtClean="0"/>
              <a:t>kepada</a:t>
            </a:r>
            <a:r>
              <a:rPr lang="en-US" sz="3200" dirty="0" smtClean="0"/>
              <a:t> </a:t>
            </a:r>
            <a:r>
              <a:rPr lang="en-US" sz="3200" dirty="0" err="1" smtClean="0"/>
              <a:t>orang</a:t>
            </a:r>
            <a:r>
              <a:rPr lang="en-US" sz="3200" dirty="0" smtClean="0"/>
              <a:t> yang </a:t>
            </a:r>
            <a:r>
              <a:rPr lang="en-US" sz="3200" dirty="0" err="1" smtClean="0"/>
              <a:t>berpiutang</a:t>
            </a:r>
            <a:r>
              <a:rPr lang="en-US" sz="3200" dirty="0" smtClean="0"/>
              <a:t> </a:t>
            </a:r>
            <a:r>
              <a:rPr lang="en-US" sz="3200" dirty="0" err="1" smtClean="0"/>
              <a:t>oleh</a:t>
            </a:r>
            <a:r>
              <a:rPr lang="en-US" sz="3200" dirty="0" smtClean="0"/>
              <a:t> </a:t>
            </a:r>
            <a:r>
              <a:rPr lang="en-US" sz="3200" dirty="0" err="1" smtClean="0"/>
              <a:t>seorang</a:t>
            </a:r>
            <a:r>
              <a:rPr lang="en-US" sz="3200" dirty="0" smtClean="0"/>
              <a:t> yang </a:t>
            </a:r>
            <a:r>
              <a:rPr lang="en-US" sz="3200" dirty="0" err="1" smtClean="0"/>
              <a:t>mempunyai</a:t>
            </a:r>
            <a:r>
              <a:rPr lang="en-US" sz="3200" dirty="0" smtClean="0"/>
              <a:t> </a:t>
            </a:r>
            <a:r>
              <a:rPr lang="en-US" sz="3200" dirty="0" err="1" smtClean="0"/>
              <a:t>utang</a:t>
            </a:r>
            <a:r>
              <a:rPr lang="en-US" sz="3200" dirty="0" smtClean="0"/>
              <a:t> </a:t>
            </a:r>
            <a:r>
              <a:rPr lang="en-US" sz="3200" dirty="0" err="1" smtClean="0"/>
              <a:t>atau</a:t>
            </a:r>
            <a:r>
              <a:rPr lang="en-US" sz="3200" dirty="0" smtClean="0"/>
              <a:t> </a:t>
            </a:r>
            <a:r>
              <a:rPr lang="en-US" sz="3200" dirty="0" err="1" smtClean="0"/>
              <a:t>oleh</a:t>
            </a:r>
            <a:r>
              <a:rPr lang="en-US" sz="3200" dirty="0" smtClean="0"/>
              <a:t> </a:t>
            </a:r>
            <a:r>
              <a:rPr lang="en-US" sz="3200" dirty="0" err="1" smtClean="0"/>
              <a:t>orang</a:t>
            </a:r>
            <a:r>
              <a:rPr lang="en-US" sz="3200" dirty="0" smtClean="0"/>
              <a:t> lain </a:t>
            </a:r>
            <a:r>
              <a:rPr lang="en-US" sz="3200" dirty="0" err="1" smtClean="0"/>
              <a:t>atas</a:t>
            </a:r>
            <a:r>
              <a:rPr lang="en-US" sz="3200" dirty="0" smtClean="0"/>
              <a:t> </a:t>
            </a:r>
            <a:r>
              <a:rPr lang="en-US" sz="3200" dirty="0" err="1" smtClean="0"/>
              <a:t>nama</a:t>
            </a:r>
            <a:r>
              <a:rPr lang="en-US" sz="3200" dirty="0" smtClean="0"/>
              <a:t> </a:t>
            </a:r>
            <a:r>
              <a:rPr lang="en-US" sz="3200" dirty="0" err="1" smtClean="0"/>
              <a:t>orang</a:t>
            </a:r>
            <a:r>
              <a:rPr lang="en-US" sz="3200" dirty="0" smtClean="0"/>
              <a:t> yang </a:t>
            </a:r>
            <a:r>
              <a:rPr lang="en-US" sz="3200" dirty="0" err="1" smtClean="0"/>
              <a:t>mempunyai</a:t>
            </a:r>
            <a:r>
              <a:rPr lang="en-US" sz="3200" dirty="0" smtClean="0"/>
              <a:t> </a:t>
            </a:r>
            <a:r>
              <a:rPr lang="en-US" sz="3200" dirty="0" err="1" smtClean="0"/>
              <a:t>utang</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81912"/>
          </a:xfrm>
        </p:spPr>
        <p:txBody>
          <a:bodyPr>
            <a:normAutofit/>
          </a:bodyPr>
          <a:lstStyle/>
          <a:p>
            <a:r>
              <a:rPr lang="en-US" dirty="0" err="1" smtClean="0"/>
              <a:t>Pengertian</a:t>
            </a:r>
            <a:r>
              <a:rPr lang="en-US" dirty="0" smtClean="0"/>
              <a:t> </a:t>
            </a:r>
            <a:r>
              <a:rPr lang="en-US" dirty="0" err="1" smtClean="0"/>
              <a:t>Gadai</a:t>
            </a:r>
            <a:r>
              <a:rPr lang="en-US" dirty="0" smtClean="0"/>
              <a:t> </a:t>
            </a:r>
            <a:r>
              <a:rPr lang="en-US" dirty="0" err="1" smtClean="0"/>
              <a:t>Menurut</a:t>
            </a:r>
            <a:r>
              <a:rPr lang="en-US" dirty="0" smtClean="0"/>
              <a:t> </a:t>
            </a:r>
            <a:r>
              <a:rPr lang="en-US" dirty="0" err="1" smtClean="0"/>
              <a:t>Syari’at</a:t>
            </a:r>
            <a:r>
              <a:rPr lang="en-US" dirty="0" smtClean="0"/>
              <a:t> Islam</a:t>
            </a:r>
            <a:endParaRPr lang="en-US" dirty="0"/>
          </a:p>
        </p:txBody>
      </p:sp>
      <p:sp>
        <p:nvSpPr>
          <p:cNvPr id="3" name="Content Placeholder 2"/>
          <p:cNvSpPr>
            <a:spLocks noGrp="1"/>
          </p:cNvSpPr>
          <p:nvPr>
            <p:ph idx="1"/>
          </p:nvPr>
        </p:nvSpPr>
        <p:spPr>
          <a:xfrm>
            <a:off x="457200" y="2438400"/>
            <a:ext cx="8229600" cy="3276600"/>
          </a:xfrm>
        </p:spPr>
        <p:txBody>
          <a:bodyPr>
            <a:normAutofit/>
          </a:bodyPr>
          <a:lstStyle/>
          <a:p>
            <a:pPr algn="just"/>
            <a:r>
              <a:rPr lang="en-US" sz="2800" dirty="0" err="1" smtClean="0"/>
              <a:t>Gadai</a:t>
            </a:r>
            <a:r>
              <a:rPr lang="en-US" sz="2800" dirty="0" smtClean="0"/>
              <a:t> </a:t>
            </a:r>
            <a:r>
              <a:rPr lang="en-US" sz="2800" dirty="0" err="1" smtClean="0"/>
              <a:t>dalam</a:t>
            </a:r>
            <a:r>
              <a:rPr lang="en-US" sz="2800" dirty="0" smtClean="0"/>
              <a:t> </a:t>
            </a:r>
            <a:r>
              <a:rPr lang="en-US" sz="2800" dirty="0" err="1" smtClean="0"/>
              <a:t>perspektif</a:t>
            </a:r>
            <a:r>
              <a:rPr lang="en-US" sz="2800" dirty="0" smtClean="0"/>
              <a:t> </a:t>
            </a:r>
            <a:r>
              <a:rPr lang="en-US" sz="2800" dirty="0" err="1" smtClean="0"/>
              <a:t>islam</a:t>
            </a:r>
            <a:r>
              <a:rPr lang="en-US" sz="2800" dirty="0" smtClean="0"/>
              <a:t> </a:t>
            </a:r>
            <a:r>
              <a:rPr lang="en-US" sz="2800" dirty="0" err="1" smtClean="0"/>
              <a:t>disebut</a:t>
            </a:r>
            <a:r>
              <a:rPr lang="en-US" sz="2800" dirty="0" smtClean="0"/>
              <a:t> </a:t>
            </a:r>
            <a:r>
              <a:rPr lang="en-US" sz="2800" dirty="0" err="1" smtClean="0"/>
              <a:t>dengan</a:t>
            </a:r>
            <a:r>
              <a:rPr lang="en-US" sz="2800" dirty="0" smtClean="0"/>
              <a:t> </a:t>
            </a:r>
            <a:r>
              <a:rPr lang="en-US" sz="2800" dirty="0" err="1" smtClean="0"/>
              <a:t>istilah</a:t>
            </a:r>
            <a:r>
              <a:rPr lang="en-US" sz="2800" dirty="0" smtClean="0"/>
              <a:t> </a:t>
            </a:r>
            <a:r>
              <a:rPr lang="en-US" sz="2800" dirty="0" err="1" smtClean="0"/>
              <a:t>rahn</a:t>
            </a:r>
            <a:r>
              <a:rPr lang="en-US" sz="2800" dirty="0" smtClean="0"/>
              <a:t>, </a:t>
            </a:r>
            <a:r>
              <a:rPr lang="en-US" sz="2800" dirty="0" err="1" smtClean="0"/>
              <a:t>yaitu</a:t>
            </a:r>
            <a:r>
              <a:rPr lang="en-US" sz="2800" dirty="0" smtClean="0"/>
              <a:t> </a:t>
            </a:r>
            <a:r>
              <a:rPr lang="en-US" sz="2800" dirty="0" err="1" smtClean="0"/>
              <a:t>suatu</a:t>
            </a:r>
            <a:r>
              <a:rPr lang="en-US" sz="2800" dirty="0" smtClean="0"/>
              <a:t> </a:t>
            </a:r>
            <a:r>
              <a:rPr lang="en-US" sz="2800" dirty="0" err="1" smtClean="0"/>
              <a:t>perjanjian</a:t>
            </a:r>
            <a:r>
              <a:rPr lang="en-US" sz="2800" dirty="0" smtClean="0"/>
              <a:t> </a:t>
            </a:r>
            <a:r>
              <a:rPr lang="en-US" sz="2800" dirty="0" err="1" smtClean="0"/>
              <a:t>untuk</a:t>
            </a:r>
            <a:r>
              <a:rPr lang="en-US" sz="2800" dirty="0" smtClean="0"/>
              <a:t> </a:t>
            </a:r>
            <a:r>
              <a:rPr lang="en-US" sz="2800" dirty="0" err="1" smtClean="0"/>
              <a:t>menahan</a:t>
            </a:r>
            <a:r>
              <a:rPr lang="en-US" sz="2800" dirty="0" smtClean="0"/>
              <a:t> </a:t>
            </a:r>
            <a:r>
              <a:rPr lang="en-US" sz="2800" dirty="0" err="1" smtClean="0"/>
              <a:t>sesuatu</a:t>
            </a:r>
            <a:r>
              <a:rPr lang="en-US" sz="2800" dirty="0" smtClean="0"/>
              <a:t> </a:t>
            </a:r>
            <a:r>
              <a:rPr lang="en-US" sz="2800" dirty="0" err="1" smtClean="0"/>
              <a:t>barang</a:t>
            </a:r>
            <a:r>
              <a:rPr lang="en-US" sz="2800" dirty="0" smtClean="0"/>
              <a:t> </a:t>
            </a:r>
            <a:r>
              <a:rPr lang="en-US" sz="2800" dirty="0" err="1" smtClean="0"/>
              <a:t>sebagai</a:t>
            </a:r>
            <a:r>
              <a:rPr lang="en-US" sz="2800" dirty="0" smtClean="0"/>
              <a:t> </a:t>
            </a:r>
            <a:r>
              <a:rPr lang="en-US" sz="2800" dirty="0" err="1" smtClean="0"/>
              <a:t>jaminan</a:t>
            </a:r>
            <a:r>
              <a:rPr lang="en-US" sz="2800" dirty="0" smtClean="0"/>
              <a:t> </a:t>
            </a:r>
            <a:r>
              <a:rPr lang="en-US" sz="2800" dirty="0" err="1" smtClean="0"/>
              <a:t>atau</a:t>
            </a:r>
            <a:r>
              <a:rPr lang="en-US" sz="2800" dirty="0" smtClean="0"/>
              <a:t> </a:t>
            </a:r>
            <a:r>
              <a:rPr lang="en-US" sz="2800" dirty="0" err="1" smtClean="0"/>
              <a:t>tanggungan</a:t>
            </a:r>
            <a:r>
              <a:rPr lang="en-US" sz="2800" dirty="0" smtClean="0"/>
              <a:t> </a:t>
            </a:r>
            <a:r>
              <a:rPr lang="en-US" sz="2800" dirty="0" err="1" smtClean="0"/>
              <a:t>utang</a:t>
            </a:r>
            <a:r>
              <a:rPr lang="en-US" sz="2800" dirty="0" smtClean="0"/>
              <a:t>. </a:t>
            </a:r>
            <a:r>
              <a:rPr lang="en-US" sz="2800" dirty="0" err="1" smtClean="0"/>
              <a:t>Kata</a:t>
            </a:r>
            <a:r>
              <a:rPr lang="en-US" sz="2800" dirty="0" smtClean="0"/>
              <a:t> </a:t>
            </a:r>
            <a:r>
              <a:rPr lang="en-US" sz="2800" dirty="0" err="1" smtClean="0"/>
              <a:t>rahn</a:t>
            </a:r>
            <a:r>
              <a:rPr lang="en-US" sz="2800" dirty="0" smtClean="0"/>
              <a:t> </a:t>
            </a:r>
            <a:r>
              <a:rPr lang="en-US" sz="2800" dirty="0" err="1" smtClean="0"/>
              <a:t>secara</a:t>
            </a:r>
            <a:r>
              <a:rPr lang="en-US" sz="2800" dirty="0" smtClean="0"/>
              <a:t> </a:t>
            </a:r>
            <a:r>
              <a:rPr lang="en-US" sz="2800" dirty="0" err="1" smtClean="0"/>
              <a:t>etimologi</a:t>
            </a:r>
            <a:r>
              <a:rPr lang="en-US" sz="2800" dirty="0" smtClean="0"/>
              <a:t> </a:t>
            </a:r>
            <a:r>
              <a:rPr lang="en-US" sz="2800" dirty="0" err="1" smtClean="0"/>
              <a:t>berarti</a:t>
            </a:r>
            <a:r>
              <a:rPr lang="en-US" sz="2800" dirty="0" smtClean="0"/>
              <a:t> “</a:t>
            </a:r>
            <a:r>
              <a:rPr lang="en-US" sz="2800" dirty="0" err="1" smtClean="0"/>
              <a:t>tetap”,”berlangsung”dan</a:t>
            </a:r>
            <a:r>
              <a:rPr lang="en-US" sz="2800" dirty="0" smtClean="0"/>
              <a:t> “</a:t>
            </a:r>
            <a:r>
              <a:rPr lang="en-US" sz="2800" dirty="0" err="1" smtClean="0"/>
              <a:t>menahan</a:t>
            </a:r>
            <a:r>
              <a:rPr lang="en-US" sz="2800" dirty="0" smtClean="0"/>
              <a:t>”. </a:t>
            </a:r>
            <a:r>
              <a:rPr lang="en-US" sz="2800" dirty="0" err="1" smtClean="0"/>
              <a:t>maka</a:t>
            </a:r>
            <a:r>
              <a:rPr lang="en-US" sz="2800" dirty="0" smtClean="0"/>
              <a:t> </a:t>
            </a:r>
            <a:r>
              <a:rPr lang="en-US" sz="2800" dirty="0" err="1" smtClean="0"/>
              <a:t>dari</a:t>
            </a:r>
            <a:r>
              <a:rPr lang="en-US" sz="2800" dirty="0" smtClean="0"/>
              <a:t> </a:t>
            </a:r>
            <a:r>
              <a:rPr lang="en-US" sz="2800" dirty="0" err="1" smtClean="0"/>
              <a:t>segi</a:t>
            </a:r>
            <a:r>
              <a:rPr lang="en-US" sz="2800" dirty="0" smtClean="0"/>
              <a:t> </a:t>
            </a:r>
            <a:r>
              <a:rPr lang="en-US" sz="2800" dirty="0" err="1" smtClean="0"/>
              <a:t>bahasa</a:t>
            </a:r>
            <a:r>
              <a:rPr lang="en-US" sz="2800" dirty="0" smtClean="0"/>
              <a:t> </a:t>
            </a:r>
            <a:r>
              <a:rPr lang="en-US" sz="2800" dirty="0" err="1" smtClean="0"/>
              <a:t>rahn</a:t>
            </a:r>
            <a:r>
              <a:rPr lang="en-US" sz="2800" dirty="0" smtClean="0"/>
              <a:t> </a:t>
            </a:r>
            <a:r>
              <a:rPr lang="en-US" sz="2800" dirty="0" err="1" smtClean="0"/>
              <a:t>bisa</a:t>
            </a:r>
            <a:r>
              <a:rPr lang="en-US" sz="2800" dirty="0" smtClean="0"/>
              <a:t> </a:t>
            </a:r>
            <a:r>
              <a:rPr lang="en-US" sz="2800" dirty="0" err="1" smtClean="0"/>
              <a:t>diartikan</a:t>
            </a:r>
            <a:r>
              <a:rPr lang="en-US" sz="2800" dirty="0" smtClean="0"/>
              <a:t> </a:t>
            </a:r>
            <a:r>
              <a:rPr lang="en-US" sz="2800" dirty="0" err="1" smtClean="0"/>
              <a:t>sebagai</a:t>
            </a:r>
            <a:r>
              <a:rPr lang="en-US" sz="2800" dirty="0" smtClean="0"/>
              <a:t> </a:t>
            </a:r>
            <a:r>
              <a:rPr lang="en-US" sz="2800" dirty="0" err="1" smtClean="0"/>
              <a:t>menahan</a:t>
            </a:r>
            <a:r>
              <a:rPr lang="en-US" sz="2800" dirty="0" smtClean="0"/>
              <a:t> </a:t>
            </a:r>
            <a:r>
              <a:rPr lang="en-US" sz="2800" dirty="0" err="1" smtClean="0"/>
              <a:t>sesuatu</a:t>
            </a:r>
            <a:r>
              <a:rPr lang="en-US" sz="2800" dirty="0" smtClean="0"/>
              <a:t> </a:t>
            </a:r>
            <a:r>
              <a:rPr lang="en-US" sz="2800" dirty="0" err="1" smtClean="0"/>
              <a:t>dengan</a:t>
            </a:r>
            <a:r>
              <a:rPr lang="en-US" sz="2800" dirty="0" smtClean="0"/>
              <a:t> </a:t>
            </a:r>
            <a:r>
              <a:rPr lang="en-US" sz="2800" dirty="0" err="1" smtClean="0"/>
              <a:t>tetap</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err="1" smtClean="0"/>
              <a:t>Rancangan</a:t>
            </a:r>
            <a:r>
              <a:rPr lang="en-US" dirty="0" smtClean="0"/>
              <a:t> </a:t>
            </a:r>
            <a:r>
              <a:rPr lang="en-US" dirty="0" err="1" smtClean="0"/>
              <a:t>Analisis</a:t>
            </a:r>
            <a:endParaRPr lang="en-US" dirty="0"/>
          </a:p>
        </p:txBody>
      </p:sp>
      <p:sp>
        <p:nvSpPr>
          <p:cNvPr id="3" name="Content Placeholder 2"/>
          <p:cNvSpPr>
            <a:spLocks noGrp="1"/>
          </p:cNvSpPr>
          <p:nvPr>
            <p:ph idx="1"/>
          </p:nvPr>
        </p:nvSpPr>
        <p:spPr>
          <a:xfrm>
            <a:off x="457200" y="1371600"/>
            <a:ext cx="8229600" cy="4953000"/>
          </a:xfrm>
        </p:spPr>
        <p:txBody>
          <a:bodyPr>
            <a:normAutofit fontScale="62500" lnSpcReduction="20000"/>
          </a:bodyPr>
          <a:lstStyle/>
          <a:p>
            <a:pPr lvl="0" algn="just"/>
            <a:r>
              <a:rPr lang="en-US" sz="3200" dirty="0" err="1" smtClean="0"/>
              <a:t>Langkah</a:t>
            </a:r>
            <a:r>
              <a:rPr lang="en-US" sz="3200" dirty="0" smtClean="0"/>
              <a:t> </a:t>
            </a:r>
            <a:r>
              <a:rPr lang="en-US" sz="3200" dirty="0" err="1" smtClean="0"/>
              <a:t>pertama</a:t>
            </a:r>
            <a:r>
              <a:rPr lang="en-US" sz="3200" dirty="0" smtClean="0"/>
              <a:t> </a:t>
            </a:r>
            <a:r>
              <a:rPr lang="en-US" sz="3200" dirty="0" err="1" smtClean="0"/>
              <a:t>yaitu</a:t>
            </a:r>
            <a:r>
              <a:rPr lang="en-US" sz="3200" dirty="0" smtClean="0"/>
              <a:t> </a:t>
            </a:r>
            <a:r>
              <a:rPr lang="en-US" sz="3200" dirty="0" err="1" smtClean="0"/>
              <a:t>merumuskan</a:t>
            </a:r>
            <a:r>
              <a:rPr lang="en-US" sz="3200" dirty="0" smtClean="0"/>
              <a:t> </a:t>
            </a:r>
            <a:r>
              <a:rPr lang="en-US" sz="3200" dirty="0" err="1" smtClean="0"/>
              <a:t>masalah</a:t>
            </a:r>
            <a:r>
              <a:rPr lang="en-US" sz="3200" dirty="0" smtClean="0"/>
              <a:t> </a:t>
            </a:r>
            <a:r>
              <a:rPr lang="en-US" sz="3200" dirty="0" err="1" smtClean="0"/>
              <a:t>dan</a:t>
            </a:r>
            <a:r>
              <a:rPr lang="en-US" sz="3200" dirty="0" smtClean="0"/>
              <a:t> </a:t>
            </a:r>
            <a:r>
              <a:rPr lang="en-US" sz="3200" dirty="0" err="1" smtClean="0"/>
              <a:t>sasaran</a:t>
            </a:r>
            <a:r>
              <a:rPr lang="en-US" sz="3200" dirty="0" smtClean="0"/>
              <a:t> </a:t>
            </a:r>
            <a:r>
              <a:rPr lang="en-US" sz="3200" dirty="0" err="1" smtClean="0"/>
              <a:t>penelitian</a:t>
            </a:r>
            <a:r>
              <a:rPr lang="en-US" sz="3200" dirty="0" smtClean="0"/>
              <a:t>. </a:t>
            </a:r>
            <a:r>
              <a:rPr lang="en-US" sz="3200" dirty="0" err="1" smtClean="0"/>
              <a:t>Ratusan</a:t>
            </a:r>
            <a:r>
              <a:rPr lang="en-US" sz="3200" dirty="0" smtClean="0"/>
              <a:t> </a:t>
            </a:r>
            <a:r>
              <a:rPr lang="en-US" sz="3200" dirty="0" err="1" smtClean="0"/>
              <a:t>hal</a:t>
            </a:r>
            <a:r>
              <a:rPr lang="en-US" sz="3200" dirty="0" smtClean="0"/>
              <a:t> </a:t>
            </a:r>
            <a:r>
              <a:rPr lang="en-US" sz="3200" dirty="0" err="1" smtClean="0"/>
              <a:t>dapat</a:t>
            </a:r>
            <a:r>
              <a:rPr lang="en-US" sz="3200" dirty="0" smtClean="0"/>
              <a:t> </a:t>
            </a:r>
            <a:r>
              <a:rPr lang="en-US" sz="3200" dirty="0" err="1" smtClean="0"/>
              <a:t>dikumpulkan</a:t>
            </a:r>
            <a:r>
              <a:rPr lang="en-US" sz="3200" dirty="0" smtClean="0"/>
              <a:t> </a:t>
            </a:r>
            <a:r>
              <a:rPr lang="en-US" sz="3200" dirty="0" err="1" smtClean="0"/>
              <a:t>dan</a:t>
            </a:r>
            <a:r>
              <a:rPr lang="en-US" sz="3200" dirty="0" smtClean="0"/>
              <a:t> </a:t>
            </a:r>
            <a:r>
              <a:rPr lang="en-US" sz="3200" dirty="0" err="1" smtClean="0"/>
              <a:t>diteliti</a:t>
            </a:r>
            <a:r>
              <a:rPr lang="en-US" sz="3200" dirty="0" smtClean="0"/>
              <a:t> </a:t>
            </a:r>
            <a:r>
              <a:rPr lang="en-US" sz="3200" dirty="0" err="1" smtClean="0"/>
              <a:t>dalam</a:t>
            </a:r>
            <a:r>
              <a:rPr lang="en-US" sz="3200" dirty="0" smtClean="0"/>
              <a:t> </a:t>
            </a:r>
            <a:r>
              <a:rPr lang="en-US" sz="3200" dirty="0" err="1" smtClean="0"/>
              <a:t>suatu</a:t>
            </a:r>
            <a:r>
              <a:rPr lang="en-US" sz="3200" dirty="0" smtClean="0"/>
              <a:t> </a:t>
            </a:r>
            <a:r>
              <a:rPr lang="en-US" sz="3200" dirty="0" err="1" smtClean="0"/>
              <a:t>penelitian</a:t>
            </a:r>
            <a:r>
              <a:rPr lang="en-US" sz="3200" dirty="0" smtClean="0"/>
              <a:t>, </a:t>
            </a:r>
            <a:r>
              <a:rPr lang="en-US" sz="3200" dirty="0" err="1" smtClean="0"/>
              <a:t>tetapi</a:t>
            </a:r>
            <a:r>
              <a:rPr lang="en-US" sz="3200" dirty="0" smtClean="0"/>
              <a:t> </a:t>
            </a:r>
            <a:r>
              <a:rPr lang="en-US" sz="3200" dirty="0" err="1" smtClean="0"/>
              <a:t>penelitian</a:t>
            </a:r>
            <a:r>
              <a:rPr lang="en-US" sz="3200" dirty="0" smtClean="0"/>
              <a:t> yang </a:t>
            </a:r>
            <a:r>
              <a:rPr lang="en-US" sz="3200" dirty="0" err="1" smtClean="0"/>
              <a:t>bermanfaat</a:t>
            </a:r>
            <a:r>
              <a:rPr lang="en-US" sz="3200" dirty="0" smtClean="0"/>
              <a:t> </a:t>
            </a:r>
            <a:r>
              <a:rPr lang="en-US" sz="3200" dirty="0" err="1" smtClean="0"/>
              <a:t>bagi</a:t>
            </a:r>
            <a:r>
              <a:rPr lang="en-US" sz="3200" dirty="0" smtClean="0"/>
              <a:t> PT. Bank </a:t>
            </a:r>
            <a:r>
              <a:rPr lang="en-US" sz="3200" dirty="0" err="1" smtClean="0"/>
              <a:t>Pembiayaan</a:t>
            </a:r>
            <a:r>
              <a:rPr lang="en-US" sz="3200" dirty="0" smtClean="0"/>
              <a:t> Rakyat </a:t>
            </a:r>
            <a:r>
              <a:rPr lang="en-US" sz="3200" dirty="0" err="1" smtClean="0"/>
              <a:t>Syariah</a:t>
            </a:r>
            <a:r>
              <a:rPr lang="en-US" sz="3200" dirty="0" smtClean="0"/>
              <a:t> PNM </a:t>
            </a:r>
            <a:r>
              <a:rPr lang="en-US" sz="3200" dirty="0" err="1" smtClean="0"/>
              <a:t>Mentari</a:t>
            </a:r>
            <a:r>
              <a:rPr lang="en-US" sz="3200" dirty="0" smtClean="0"/>
              <a:t> </a:t>
            </a:r>
            <a:r>
              <a:rPr lang="en-US" sz="3200" dirty="0" err="1" smtClean="0"/>
              <a:t>harus</a:t>
            </a:r>
            <a:r>
              <a:rPr lang="en-US" sz="3200" dirty="0" smtClean="0"/>
              <a:t> </a:t>
            </a:r>
            <a:r>
              <a:rPr lang="en-US" sz="3200" dirty="0" err="1" smtClean="0"/>
              <a:t>didasarkan</a:t>
            </a:r>
            <a:r>
              <a:rPr lang="en-US" sz="3200" dirty="0" smtClean="0"/>
              <a:t> </a:t>
            </a:r>
            <a:r>
              <a:rPr lang="en-US" sz="3200" dirty="0" err="1" smtClean="0"/>
              <a:t>atas</a:t>
            </a:r>
            <a:r>
              <a:rPr lang="en-US" sz="3200" dirty="0" smtClean="0"/>
              <a:t> </a:t>
            </a:r>
            <a:r>
              <a:rPr lang="en-US" sz="3200" dirty="0" err="1" smtClean="0"/>
              <a:t>permasalahan</a:t>
            </a:r>
            <a:r>
              <a:rPr lang="en-US" sz="3200" dirty="0" smtClean="0"/>
              <a:t> </a:t>
            </a:r>
            <a:r>
              <a:rPr lang="en-US" sz="3200" dirty="0" err="1" smtClean="0"/>
              <a:t>keputusan</a:t>
            </a:r>
            <a:r>
              <a:rPr lang="en-US" sz="3200" dirty="0" smtClean="0"/>
              <a:t> yang </a:t>
            </a:r>
            <a:r>
              <a:rPr lang="en-US" sz="3200" dirty="0" err="1" smtClean="0"/>
              <a:t>dihadapi</a:t>
            </a:r>
            <a:r>
              <a:rPr lang="en-US" sz="3200" dirty="0" smtClean="0"/>
              <a:t> </a:t>
            </a:r>
            <a:r>
              <a:rPr lang="en-US" sz="3200" dirty="0" err="1" smtClean="0"/>
              <a:t>oleh</a:t>
            </a:r>
            <a:r>
              <a:rPr lang="en-US" sz="3200" dirty="0" smtClean="0"/>
              <a:t> PT. Bank </a:t>
            </a:r>
            <a:r>
              <a:rPr lang="en-US" sz="3200" dirty="0" err="1" smtClean="0"/>
              <a:t>Pembiayaan</a:t>
            </a:r>
            <a:r>
              <a:rPr lang="en-US" sz="3200" dirty="0" smtClean="0"/>
              <a:t> Rakyat </a:t>
            </a:r>
            <a:r>
              <a:rPr lang="en-US" sz="3200" dirty="0" err="1" smtClean="0"/>
              <a:t>Syariah</a:t>
            </a:r>
            <a:r>
              <a:rPr lang="en-US" sz="3200" dirty="0" smtClean="0"/>
              <a:t> PNM </a:t>
            </a:r>
            <a:r>
              <a:rPr lang="en-US" sz="3200" dirty="0" err="1" smtClean="0"/>
              <a:t>Mentari</a:t>
            </a:r>
            <a:r>
              <a:rPr lang="en-US" sz="3200" dirty="0" smtClean="0"/>
              <a:t>. </a:t>
            </a:r>
            <a:r>
              <a:rPr lang="en-US" sz="3200" dirty="0" err="1" smtClean="0"/>
              <a:t>Dalam</a:t>
            </a:r>
            <a:r>
              <a:rPr lang="en-US" sz="3200" dirty="0" smtClean="0"/>
              <a:t> </a:t>
            </a:r>
            <a:r>
              <a:rPr lang="en-US" sz="3200" dirty="0" err="1" smtClean="0"/>
              <a:t>hal</a:t>
            </a:r>
            <a:r>
              <a:rPr lang="en-US" sz="3200" dirty="0" smtClean="0"/>
              <a:t> </a:t>
            </a:r>
            <a:r>
              <a:rPr lang="en-US" sz="3200" dirty="0" err="1" smtClean="0"/>
              <a:t>ini</a:t>
            </a:r>
            <a:r>
              <a:rPr lang="en-US" sz="3200" dirty="0" smtClean="0"/>
              <a:t> </a:t>
            </a:r>
            <a:r>
              <a:rPr lang="en-US" sz="3200" dirty="0" err="1" smtClean="0"/>
              <a:t>penulis</a:t>
            </a:r>
            <a:r>
              <a:rPr lang="en-US" sz="3200" dirty="0" smtClean="0"/>
              <a:t> </a:t>
            </a:r>
            <a:r>
              <a:rPr lang="en-US" sz="3200" dirty="0" err="1" smtClean="0"/>
              <a:t>merumuskan</a:t>
            </a:r>
            <a:r>
              <a:rPr lang="en-US" sz="3200" dirty="0" smtClean="0"/>
              <a:t> </a:t>
            </a:r>
            <a:r>
              <a:rPr lang="en-US" sz="3200" dirty="0" err="1" smtClean="0"/>
              <a:t>masalah</a:t>
            </a:r>
            <a:r>
              <a:rPr lang="en-US" sz="3200" dirty="0" smtClean="0"/>
              <a:t> </a:t>
            </a:r>
            <a:r>
              <a:rPr lang="en-US" sz="3200" dirty="0" err="1" smtClean="0"/>
              <a:t>yaitu</a:t>
            </a:r>
            <a:r>
              <a:rPr lang="en-US" sz="3200" dirty="0" smtClean="0"/>
              <a:t>, </a:t>
            </a:r>
            <a:r>
              <a:rPr lang="en-US" sz="3200" dirty="0" err="1" smtClean="0"/>
              <a:t>bagaimana</a:t>
            </a:r>
            <a:r>
              <a:rPr lang="en-US" sz="3200" dirty="0" smtClean="0"/>
              <a:t> </a:t>
            </a:r>
            <a:r>
              <a:rPr lang="en-US" sz="3200" dirty="0" err="1" smtClean="0"/>
              <a:t>untuk</a:t>
            </a:r>
            <a:r>
              <a:rPr lang="en-US" sz="3200" dirty="0" smtClean="0"/>
              <a:t> </a:t>
            </a:r>
            <a:r>
              <a:rPr lang="en-US" sz="3200" dirty="0" err="1" smtClean="0"/>
              <a:t>mengetahui</a:t>
            </a:r>
            <a:r>
              <a:rPr lang="en-US" sz="3200" dirty="0" smtClean="0"/>
              <a:t> </a:t>
            </a:r>
            <a:r>
              <a:rPr lang="en-US" sz="3200" dirty="0" err="1" smtClean="0"/>
              <a:t>perkembangan</a:t>
            </a:r>
            <a:r>
              <a:rPr lang="en-US" sz="3200" dirty="0" smtClean="0"/>
              <a:t> PT. Bank </a:t>
            </a:r>
            <a:r>
              <a:rPr lang="en-US" sz="3200" dirty="0" err="1" smtClean="0"/>
              <a:t>Pembiayaan</a:t>
            </a:r>
            <a:r>
              <a:rPr lang="en-US" sz="3200" dirty="0" smtClean="0"/>
              <a:t> Rakyat </a:t>
            </a:r>
            <a:r>
              <a:rPr lang="en-US" sz="3200" dirty="0" err="1" smtClean="0"/>
              <a:t>Syariah</a:t>
            </a:r>
            <a:r>
              <a:rPr lang="en-US" sz="3200" dirty="0" smtClean="0"/>
              <a:t> PNM </a:t>
            </a:r>
            <a:r>
              <a:rPr lang="en-US" sz="3200" dirty="0" err="1" smtClean="0"/>
              <a:t>Mentari</a:t>
            </a:r>
            <a:r>
              <a:rPr lang="en-US" sz="3200" dirty="0" smtClean="0"/>
              <a:t>.</a:t>
            </a:r>
          </a:p>
          <a:p>
            <a:pPr lvl="0" algn="just"/>
            <a:r>
              <a:rPr lang="en-US" sz="3200" dirty="0" err="1" smtClean="0"/>
              <a:t>Menentukan</a:t>
            </a:r>
            <a:r>
              <a:rPr lang="en-US" sz="3200" dirty="0" smtClean="0"/>
              <a:t> </a:t>
            </a:r>
            <a:r>
              <a:rPr lang="en-US" sz="3200" dirty="0" err="1" smtClean="0"/>
              <a:t>suatu</a:t>
            </a:r>
            <a:r>
              <a:rPr lang="en-US" sz="3200" dirty="0" smtClean="0"/>
              <a:t> </a:t>
            </a:r>
            <a:r>
              <a:rPr lang="en-US" sz="3200" dirty="0" err="1" smtClean="0"/>
              <a:t>informasi</a:t>
            </a:r>
            <a:r>
              <a:rPr lang="en-US" sz="3200" dirty="0" smtClean="0"/>
              <a:t> yang </a:t>
            </a:r>
            <a:r>
              <a:rPr lang="en-US" sz="3200" dirty="0" err="1" smtClean="0"/>
              <a:t>dibutuhkan</a:t>
            </a:r>
            <a:r>
              <a:rPr lang="en-US" sz="3200" dirty="0" smtClean="0"/>
              <a:t> </a:t>
            </a:r>
            <a:r>
              <a:rPr lang="en-US" sz="3200" dirty="0" err="1" smtClean="0"/>
              <a:t>dengan</a:t>
            </a:r>
            <a:r>
              <a:rPr lang="en-US" sz="3200" dirty="0" smtClean="0"/>
              <a:t> </a:t>
            </a:r>
            <a:r>
              <a:rPr lang="en-US" sz="3200" dirty="0" err="1" smtClean="0"/>
              <a:t>cara</a:t>
            </a:r>
            <a:r>
              <a:rPr lang="en-US" sz="3200" dirty="0" smtClean="0"/>
              <a:t> yang </a:t>
            </a:r>
            <a:r>
              <a:rPr lang="en-US" sz="3200" dirty="0" err="1" smtClean="0"/>
              <a:t>efisien</a:t>
            </a:r>
            <a:r>
              <a:rPr lang="en-US" sz="3200" dirty="0" smtClean="0"/>
              <a:t>. </a:t>
            </a:r>
            <a:r>
              <a:rPr lang="en-US" sz="3200" dirty="0" err="1" smtClean="0"/>
              <a:t>Biasanya</a:t>
            </a:r>
            <a:r>
              <a:rPr lang="en-US" sz="3200" dirty="0" smtClean="0"/>
              <a:t> </a:t>
            </a:r>
            <a:r>
              <a:rPr lang="en-US" sz="3200" dirty="0" err="1" smtClean="0"/>
              <a:t>ditempuh</a:t>
            </a:r>
            <a:r>
              <a:rPr lang="en-US" sz="3200" dirty="0" smtClean="0"/>
              <a:t> </a:t>
            </a:r>
            <a:r>
              <a:rPr lang="en-US" sz="3200" dirty="0" err="1" smtClean="0"/>
              <a:t>dengan</a:t>
            </a:r>
            <a:r>
              <a:rPr lang="en-US" sz="3200" dirty="0" smtClean="0"/>
              <a:t> </a:t>
            </a:r>
            <a:r>
              <a:rPr lang="en-US" sz="3200" dirty="0" err="1" smtClean="0"/>
              <a:t>cara</a:t>
            </a:r>
            <a:r>
              <a:rPr lang="en-US" sz="3200" dirty="0" smtClean="0"/>
              <a:t> </a:t>
            </a:r>
            <a:r>
              <a:rPr lang="en-US" sz="3200" dirty="0" err="1" smtClean="0"/>
              <a:t>mengumpulkan</a:t>
            </a:r>
            <a:r>
              <a:rPr lang="en-US" sz="3200" dirty="0" smtClean="0"/>
              <a:t> data primer </a:t>
            </a:r>
            <a:r>
              <a:rPr lang="en-US" sz="3200" dirty="0" err="1" smtClean="0"/>
              <a:t>dan</a:t>
            </a:r>
            <a:r>
              <a:rPr lang="en-US" sz="3200" dirty="0" smtClean="0"/>
              <a:t> data </a:t>
            </a:r>
            <a:r>
              <a:rPr lang="en-US" sz="3200" dirty="0" err="1" smtClean="0"/>
              <a:t>sekunder</a:t>
            </a:r>
            <a:r>
              <a:rPr lang="en-US" sz="3200" dirty="0" smtClean="0"/>
              <a:t>. Dari </a:t>
            </a:r>
            <a:r>
              <a:rPr lang="en-US" sz="3200" dirty="0" err="1" smtClean="0"/>
              <a:t>penelitian</a:t>
            </a:r>
            <a:r>
              <a:rPr lang="en-US" sz="3200" dirty="0" smtClean="0"/>
              <a:t> </a:t>
            </a:r>
            <a:r>
              <a:rPr lang="en-US" sz="3200" dirty="0" err="1" smtClean="0"/>
              <a:t>ini</a:t>
            </a:r>
            <a:r>
              <a:rPr lang="en-US" sz="3200" dirty="0" smtClean="0"/>
              <a:t> </a:t>
            </a:r>
            <a:r>
              <a:rPr lang="en-US" sz="3200" dirty="0" err="1" smtClean="0"/>
              <a:t>penulis</a:t>
            </a:r>
            <a:r>
              <a:rPr lang="en-US" sz="3200" dirty="0" smtClean="0"/>
              <a:t> </a:t>
            </a:r>
            <a:r>
              <a:rPr lang="en-US" sz="3200" dirty="0" err="1" smtClean="0"/>
              <a:t>mengumpulkan</a:t>
            </a:r>
            <a:r>
              <a:rPr lang="en-US" sz="3200" dirty="0" smtClean="0"/>
              <a:t> data </a:t>
            </a:r>
            <a:r>
              <a:rPr lang="en-US" sz="3200" dirty="0" err="1" smtClean="0"/>
              <a:t>dengan</a:t>
            </a:r>
            <a:r>
              <a:rPr lang="en-US" sz="3200" dirty="0" smtClean="0"/>
              <a:t> </a:t>
            </a:r>
            <a:r>
              <a:rPr lang="en-US" sz="3200" dirty="0" err="1" smtClean="0"/>
              <a:t>pengumpulan</a:t>
            </a:r>
            <a:r>
              <a:rPr lang="en-US" sz="3200" dirty="0" smtClean="0"/>
              <a:t> data </a:t>
            </a:r>
            <a:r>
              <a:rPr lang="en-US" sz="3200" dirty="0" err="1" smtClean="0"/>
              <a:t>sekunder</a:t>
            </a:r>
            <a:r>
              <a:rPr lang="en-US" sz="3200" dirty="0" smtClean="0"/>
              <a:t>. </a:t>
            </a:r>
          </a:p>
          <a:p>
            <a:pPr lvl="0" algn="just"/>
            <a:r>
              <a:rPr lang="en-US" sz="3200" dirty="0" err="1" smtClean="0"/>
              <a:t>Mengumpulkan</a:t>
            </a:r>
            <a:r>
              <a:rPr lang="en-US" sz="3200" dirty="0" smtClean="0"/>
              <a:t> data </a:t>
            </a:r>
            <a:r>
              <a:rPr lang="en-US" sz="3200" dirty="0" err="1" smtClean="0"/>
              <a:t>dan</a:t>
            </a:r>
            <a:r>
              <a:rPr lang="en-US" sz="3200" dirty="0" smtClean="0"/>
              <a:t> </a:t>
            </a:r>
            <a:r>
              <a:rPr lang="en-US" sz="3200" dirty="0" err="1" smtClean="0"/>
              <a:t>informasi</a:t>
            </a:r>
            <a:r>
              <a:rPr lang="en-US" sz="3200" dirty="0" smtClean="0"/>
              <a:t> </a:t>
            </a:r>
            <a:r>
              <a:rPr lang="en-US" sz="3200" dirty="0" err="1" smtClean="0"/>
              <a:t>dengan</a:t>
            </a:r>
            <a:r>
              <a:rPr lang="en-US" sz="3200" dirty="0" smtClean="0"/>
              <a:t> </a:t>
            </a:r>
            <a:r>
              <a:rPr lang="en-US" sz="3200" dirty="0" err="1" smtClean="0"/>
              <a:t>cara</a:t>
            </a:r>
            <a:r>
              <a:rPr lang="en-US" sz="3200" dirty="0" smtClean="0"/>
              <a:t> </a:t>
            </a:r>
            <a:r>
              <a:rPr lang="en-US" sz="3200" dirty="0" err="1" smtClean="0"/>
              <a:t>penulis</a:t>
            </a:r>
            <a:r>
              <a:rPr lang="en-US" sz="3200" dirty="0" smtClean="0"/>
              <a:t> </a:t>
            </a:r>
            <a:r>
              <a:rPr lang="en-US" sz="3200" dirty="0" err="1" smtClean="0"/>
              <a:t>mendatangi</a:t>
            </a:r>
            <a:r>
              <a:rPr lang="en-US" sz="3200" dirty="0" smtClean="0"/>
              <a:t> </a:t>
            </a:r>
            <a:r>
              <a:rPr lang="en-US" sz="3200" dirty="0" err="1" smtClean="0"/>
              <a:t>langsung</a:t>
            </a:r>
            <a:r>
              <a:rPr lang="en-US" sz="3200" dirty="0" smtClean="0"/>
              <a:t> </a:t>
            </a:r>
            <a:r>
              <a:rPr lang="en-US" sz="3200" dirty="0" err="1" smtClean="0"/>
              <a:t>objek</a:t>
            </a:r>
            <a:r>
              <a:rPr lang="en-US" sz="3200" dirty="0" smtClean="0"/>
              <a:t> </a:t>
            </a:r>
            <a:r>
              <a:rPr lang="en-US" sz="3200" dirty="0" err="1" smtClean="0"/>
              <a:t>penelitian</a:t>
            </a:r>
            <a:r>
              <a:rPr lang="en-US" sz="3200" dirty="0" smtClean="0"/>
              <a:t> </a:t>
            </a:r>
            <a:r>
              <a:rPr lang="en-US" sz="3200" dirty="0" err="1" smtClean="0"/>
              <a:t>dan</a:t>
            </a:r>
            <a:r>
              <a:rPr lang="en-US" sz="3200" dirty="0" smtClean="0"/>
              <a:t> </a:t>
            </a:r>
            <a:r>
              <a:rPr lang="en-US" sz="3200" dirty="0" err="1" smtClean="0"/>
              <a:t>mewawancara</a:t>
            </a:r>
            <a:r>
              <a:rPr lang="en-US" sz="3200" dirty="0" smtClean="0"/>
              <a:t> </a:t>
            </a:r>
            <a:r>
              <a:rPr lang="en-US" sz="3200" dirty="0" err="1" smtClean="0"/>
              <a:t>secara</a:t>
            </a:r>
            <a:r>
              <a:rPr lang="en-US" sz="3200" dirty="0" smtClean="0"/>
              <a:t> </a:t>
            </a:r>
            <a:r>
              <a:rPr lang="en-US" sz="3200" dirty="0" err="1" smtClean="0"/>
              <a:t>langsung</a:t>
            </a:r>
            <a:r>
              <a:rPr lang="en-US" sz="3200" dirty="0" smtClean="0"/>
              <a:t> </a:t>
            </a:r>
            <a:r>
              <a:rPr lang="en-US" sz="3200" dirty="0" err="1" smtClean="0"/>
              <a:t>salah</a:t>
            </a:r>
            <a:r>
              <a:rPr lang="en-US" sz="3200" dirty="0" smtClean="0"/>
              <a:t> </a:t>
            </a:r>
            <a:r>
              <a:rPr lang="en-US" sz="3200" dirty="0" err="1" smtClean="0"/>
              <a:t>satu</a:t>
            </a:r>
            <a:r>
              <a:rPr lang="en-US" sz="3200" dirty="0" smtClean="0"/>
              <a:t> </a:t>
            </a:r>
            <a:r>
              <a:rPr lang="en-US" sz="3200" dirty="0" err="1" smtClean="0"/>
              <a:t>pegawai</a:t>
            </a:r>
            <a:r>
              <a:rPr lang="en-US" sz="3200" dirty="0" smtClean="0"/>
              <a:t> </a:t>
            </a:r>
            <a:r>
              <a:rPr lang="en-US" sz="3200" dirty="0" err="1" smtClean="0"/>
              <a:t>atau</a:t>
            </a:r>
            <a:r>
              <a:rPr lang="en-US" sz="3200" dirty="0" smtClean="0"/>
              <a:t> </a:t>
            </a:r>
            <a:r>
              <a:rPr lang="en-US" sz="3200" dirty="0" err="1" smtClean="0"/>
              <a:t>pihak</a:t>
            </a:r>
            <a:r>
              <a:rPr lang="en-US" sz="3200" dirty="0" smtClean="0"/>
              <a:t> yang </a:t>
            </a:r>
            <a:r>
              <a:rPr lang="en-US" sz="3200" dirty="0" err="1" smtClean="0"/>
              <a:t>berwenang</a:t>
            </a:r>
            <a:r>
              <a:rPr lang="en-US" sz="3200" dirty="0" smtClean="0"/>
              <a:t> </a:t>
            </a:r>
            <a:r>
              <a:rPr lang="en-US" sz="3200" dirty="0" err="1" smtClean="0"/>
              <a:t>di</a:t>
            </a:r>
            <a:r>
              <a:rPr lang="en-US" sz="3200" dirty="0" smtClean="0"/>
              <a:t> PT. Bank </a:t>
            </a:r>
            <a:r>
              <a:rPr lang="en-US" sz="3200" dirty="0" err="1" smtClean="0"/>
              <a:t>Pembiayaan</a:t>
            </a:r>
            <a:r>
              <a:rPr lang="en-US" sz="3200" dirty="0" smtClean="0"/>
              <a:t> Rakyat </a:t>
            </a:r>
            <a:r>
              <a:rPr lang="en-US" sz="3200" dirty="0" err="1" smtClean="0"/>
              <a:t>Syariah</a:t>
            </a:r>
            <a:r>
              <a:rPr lang="en-US" sz="3200" dirty="0" smtClean="0"/>
              <a:t> PNM </a:t>
            </a:r>
            <a:r>
              <a:rPr lang="en-US" sz="3200" dirty="0" err="1" smtClean="0"/>
              <a:t>Mentari</a:t>
            </a:r>
            <a:r>
              <a:rPr lang="en-US" sz="3200" dirty="0" smtClean="0"/>
              <a:t>.</a:t>
            </a:r>
          </a:p>
          <a:p>
            <a:pPr lvl="0" algn="just"/>
            <a:r>
              <a:rPr lang="en-US" sz="3200" dirty="0" err="1" smtClean="0"/>
              <a:t>Menganalisis</a:t>
            </a:r>
            <a:r>
              <a:rPr lang="en-US" sz="3200" dirty="0" smtClean="0"/>
              <a:t> </a:t>
            </a:r>
            <a:r>
              <a:rPr lang="en-US" sz="3200" dirty="0" err="1" smtClean="0"/>
              <a:t>perkembangan</a:t>
            </a:r>
            <a:r>
              <a:rPr lang="en-US" sz="3200" dirty="0" smtClean="0"/>
              <a:t> </a:t>
            </a:r>
            <a:r>
              <a:rPr lang="en-US" sz="3200" dirty="0" err="1" smtClean="0"/>
              <a:t>Gadai</a:t>
            </a:r>
            <a:r>
              <a:rPr lang="en-US" sz="3200" dirty="0" smtClean="0"/>
              <a:t> </a:t>
            </a:r>
            <a:r>
              <a:rPr lang="en-US" sz="3200" dirty="0" err="1" smtClean="0"/>
              <a:t>Syariah</a:t>
            </a:r>
            <a:r>
              <a:rPr lang="en-US" sz="3200" dirty="0" smtClean="0"/>
              <a:t> </a:t>
            </a:r>
            <a:r>
              <a:rPr lang="en-US" sz="3200" dirty="0" err="1" smtClean="0"/>
              <a:t>sebagai</a:t>
            </a:r>
            <a:r>
              <a:rPr lang="en-US" sz="3200" dirty="0" smtClean="0"/>
              <a:t> </a:t>
            </a:r>
            <a:r>
              <a:rPr lang="en-US" sz="3200" dirty="0" err="1" smtClean="0"/>
              <a:t>salah</a:t>
            </a:r>
            <a:r>
              <a:rPr lang="en-US" sz="3200" dirty="0" smtClean="0"/>
              <a:t> </a:t>
            </a:r>
            <a:r>
              <a:rPr lang="en-US" sz="3200" dirty="0" err="1" smtClean="0"/>
              <a:t>satu</a:t>
            </a:r>
            <a:r>
              <a:rPr lang="en-US" sz="3200" dirty="0" smtClean="0"/>
              <a:t> </a:t>
            </a:r>
            <a:r>
              <a:rPr lang="en-US" sz="3200" dirty="0" err="1" smtClean="0"/>
              <a:t>sumber</a:t>
            </a:r>
            <a:r>
              <a:rPr lang="en-US" sz="3200" dirty="0" smtClean="0"/>
              <a:t> </a:t>
            </a:r>
            <a:r>
              <a:rPr lang="en-US" sz="3200" dirty="0" err="1" smtClean="0"/>
              <a:t>pembiayaan</a:t>
            </a:r>
            <a:r>
              <a:rPr lang="en-US" sz="3200" dirty="0" smtClean="0"/>
              <a:t> </a:t>
            </a:r>
            <a:r>
              <a:rPr lang="en-US" sz="3200" dirty="0" err="1" smtClean="0"/>
              <a:t>pada</a:t>
            </a:r>
            <a:r>
              <a:rPr lang="en-US" sz="3200" dirty="0" smtClean="0"/>
              <a:t> PT. Bank </a:t>
            </a:r>
            <a:r>
              <a:rPr lang="en-US" sz="3200" smtClean="0"/>
              <a:t>Pembiayaan </a:t>
            </a:r>
            <a:r>
              <a:rPr lang="en-US" sz="3200" dirty="0" smtClean="0"/>
              <a:t>Rakyat </a:t>
            </a:r>
            <a:r>
              <a:rPr lang="en-US" sz="3200" dirty="0" err="1" smtClean="0"/>
              <a:t>Syariah</a:t>
            </a:r>
            <a:r>
              <a:rPr lang="en-US" sz="3200" dirty="0" smtClean="0"/>
              <a:t> PNM </a:t>
            </a:r>
            <a:r>
              <a:rPr lang="en-US" sz="3200" dirty="0" err="1" smtClean="0"/>
              <a:t>Mentari</a:t>
            </a:r>
            <a:r>
              <a:rPr lang="en-US" sz="3200" dirty="0" smtClean="0"/>
              <a:t>.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19600"/>
            <a:ext cx="8229600" cy="1981200"/>
          </a:xfrm>
        </p:spPr>
        <p:txBody>
          <a:bodyPr>
            <a:normAutofit fontScale="90000"/>
          </a:bodyPr>
          <a:lstStyle/>
          <a:p>
            <a:pPr algn="ct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err="1" smtClean="0">
                <a:latin typeface="Times New Roman" pitchFamily="18" charset="0"/>
                <a:cs typeface="Times New Roman" pitchFamily="18" charset="0"/>
              </a:rPr>
              <a:t>Grafik</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Perkembangan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Gadai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Emas</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err="1" smtClean="0">
                <a:latin typeface="Times New Roman" pitchFamily="18" charset="0"/>
                <a:cs typeface="Times New Roman" pitchFamily="18" charset="0"/>
              </a:rPr>
              <a:t>PT.Bank</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Pembiayaan</a:t>
            </a:r>
            <a:r>
              <a:rPr lang="en-US" sz="2000" b="1" dirty="0" smtClean="0">
                <a:latin typeface="Times New Roman" pitchFamily="18" charset="0"/>
                <a:cs typeface="Times New Roman" pitchFamily="18" charset="0"/>
              </a:rPr>
              <a:t> Rakyat </a:t>
            </a:r>
            <a:r>
              <a:rPr lang="en-US" sz="2000" b="1" dirty="0" err="1" smtClean="0">
                <a:latin typeface="Times New Roman" pitchFamily="18" charset="0"/>
                <a:cs typeface="Times New Roman" pitchFamily="18" charset="0"/>
              </a:rPr>
              <a:t>Syariah</a:t>
            </a:r>
            <a:r>
              <a:rPr lang="en-US" sz="2000" b="1" dirty="0" smtClean="0">
                <a:latin typeface="Times New Roman" pitchFamily="18" charset="0"/>
                <a:cs typeface="Times New Roman" pitchFamily="18" charset="0"/>
              </a:rPr>
              <a:t> PNM </a:t>
            </a:r>
            <a:r>
              <a:rPr lang="en-US" sz="2000" b="1" dirty="0" err="1" smtClean="0">
                <a:latin typeface="Times New Roman" pitchFamily="18" charset="0"/>
                <a:cs typeface="Times New Roman" pitchFamily="18" charset="0"/>
              </a:rPr>
              <a:t>Mentari</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err="1" smtClean="0">
                <a:latin typeface="Times New Roman" pitchFamily="18" charset="0"/>
                <a:cs typeface="Times New Roman" pitchFamily="18" charset="0"/>
              </a:rPr>
              <a:t>Periode</a:t>
            </a:r>
            <a:r>
              <a:rPr lang="en-US" sz="2000" b="1" dirty="0" smtClean="0">
                <a:latin typeface="Times New Roman" pitchFamily="18" charset="0"/>
                <a:cs typeface="Times New Roman" pitchFamily="18" charset="0"/>
              </a:rPr>
              <a:t> 2007-2011</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a:t>
            </a:r>
            <a:r>
              <a:rPr lang="en-US" sz="2000" b="1" dirty="0" err="1" smtClean="0">
                <a:latin typeface="Times New Roman" pitchFamily="18" charset="0"/>
                <a:cs typeface="Times New Roman" pitchFamily="18" charset="0"/>
              </a:rPr>
              <a:t>Dalam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ribuan</a:t>
            </a:r>
            <a:r>
              <a:rPr lang="en-US" sz="2000" b="1" dirty="0" smtClean="0">
                <a:latin typeface="Times New Roman" pitchFamily="18" charset="0"/>
                <a:cs typeface="Times New Roman" pitchFamily="18" charset="0"/>
              </a:rPr>
              <a:t> rupiah)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381000" y="762000"/>
          <a:ext cx="8229600" cy="3657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normAutofit fontScale="90000"/>
          </a:bodyPr>
          <a:lstStyle/>
          <a:p>
            <a:r>
              <a:rPr lang="en-US" sz="4400" dirty="0" err="1" smtClean="0"/>
              <a:t>Penyebab</a:t>
            </a:r>
            <a:r>
              <a:rPr lang="en-US" sz="4400" dirty="0" smtClean="0"/>
              <a:t> </a:t>
            </a:r>
            <a:r>
              <a:rPr lang="en-US" sz="4400" dirty="0" err="1" smtClean="0"/>
              <a:t>kenaikan</a:t>
            </a:r>
            <a:r>
              <a:rPr lang="en-US" sz="4400" dirty="0" smtClean="0"/>
              <a:t> outstanding </a:t>
            </a:r>
            <a:r>
              <a:rPr lang="en-US" sz="4400" dirty="0" err="1" smtClean="0"/>
              <a:t>gadai</a:t>
            </a:r>
            <a:r>
              <a:rPr lang="en-US" sz="4400" dirty="0" smtClean="0"/>
              <a:t> :</a:t>
            </a:r>
            <a:r>
              <a:rPr lang="en-US" sz="5400" dirty="0" smtClean="0"/>
              <a:t/>
            </a:r>
            <a:br>
              <a:rPr lang="en-US" sz="5400" dirty="0" smtClean="0"/>
            </a:br>
            <a:endParaRPr lang="en-US" dirty="0"/>
          </a:p>
        </p:txBody>
      </p:sp>
      <p:sp>
        <p:nvSpPr>
          <p:cNvPr id="3" name="Content Placeholder 2"/>
          <p:cNvSpPr>
            <a:spLocks noGrp="1"/>
          </p:cNvSpPr>
          <p:nvPr>
            <p:ph idx="1"/>
          </p:nvPr>
        </p:nvSpPr>
        <p:spPr/>
        <p:txBody>
          <a:bodyPr/>
          <a:lstStyle/>
          <a:p>
            <a:pPr marL="685800" lvl="6" indent="-228600" algn="just"/>
            <a:r>
              <a:rPr lang="en-US" sz="2400" dirty="0" err="1" smtClean="0"/>
              <a:t>Disebabkan</a:t>
            </a:r>
            <a:r>
              <a:rPr lang="en-US" sz="2400" dirty="0" smtClean="0"/>
              <a:t> </a:t>
            </a:r>
            <a:r>
              <a:rPr lang="en-US" sz="2400" dirty="0" err="1" smtClean="0"/>
              <a:t>kebutuhan</a:t>
            </a:r>
            <a:r>
              <a:rPr lang="en-US" sz="2400" dirty="0" smtClean="0"/>
              <a:t> yang </a:t>
            </a:r>
            <a:r>
              <a:rPr lang="en-US" sz="2400" dirty="0" err="1" smtClean="0"/>
              <a:t>semakin</a:t>
            </a:r>
            <a:r>
              <a:rPr lang="en-US" sz="2400" dirty="0" smtClean="0"/>
              <a:t> </a:t>
            </a:r>
            <a:r>
              <a:rPr lang="en-US" sz="2400" dirty="0" err="1" smtClean="0"/>
              <a:t>meningkat</a:t>
            </a:r>
            <a:endParaRPr lang="en-US" sz="2400" dirty="0" smtClean="0"/>
          </a:p>
          <a:p>
            <a:pPr marL="685800" lvl="6" indent="-228600" algn="just"/>
            <a:r>
              <a:rPr lang="en-US" sz="2400" dirty="0" err="1" smtClean="0"/>
              <a:t>Disebabkan</a:t>
            </a:r>
            <a:r>
              <a:rPr lang="en-US" sz="2400" dirty="0" smtClean="0"/>
              <a:t> </a:t>
            </a:r>
            <a:r>
              <a:rPr lang="en-US" sz="2400" dirty="0" err="1" smtClean="0"/>
              <a:t>karena</a:t>
            </a:r>
            <a:r>
              <a:rPr lang="en-US" sz="2400" dirty="0" smtClean="0"/>
              <a:t> </a:t>
            </a:r>
            <a:r>
              <a:rPr lang="en-US" sz="2400" dirty="0" err="1" smtClean="0"/>
              <a:t>dari</a:t>
            </a:r>
            <a:r>
              <a:rPr lang="en-US" sz="2400" dirty="0" smtClean="0"/>
              <a:t> </a:t>
            </a:r>
            <a:r>
              <a:rPr lang="en-US" sz="2400" dirty="0" err="1" smtClean="0"/>
              <a:t>sebagian</a:t>
            </a:r>
            <a:r>
              <a:rPr lang="en-US" sz="2400" dirty="0" smtClean="0"/>
              <a:t> </a:t>
            </a:r>
            <a:r>
              <a:rPr lang="en-US" sz="2400" dirty="0" err="1" smtClean="0"/>
              <a:t>besar</a:t>
            </a:r>
            <a:r>
              <a:rPr lang="en-US" sz="2400" dirty="0" smtClean="0"/>
              <a:t> </a:t>
            </a:r>
            <a:r>
              <a:rPr lang="en-US" sz="2400" dirty="0" err="1" smtClean="0"/>
              <a:t>nasabah</a:t>
            </a:r>
            <a:r>
              <a:rPr lang="en-US" sz="2400" dirty="0" smtClean="0"/>
              <a:t> </a:t>
            </a:r>
            <a:r>
              <a:rPr lang="en-US" sz="2400" dirty="0" err="1" smtClean="0"/>
              <a:t>gadai</a:t>
            </a:r>
            <a:r>
              <a:rPr lang="en-US" sz="2400" dirty="0" smtClean="0"/>
              <a:t> </a:t>
            </a:r>
            <a:r>
              <a:rPr lang="en-US" sz="2400" dirty="0" err="1" smtClean="0"/>
              <a:t>merupakan</a:t>
            </a:r>
            <a:r>
              <a:rPr lang="en-US" sz="2400" dirty="0" smtClean="0"/>
              <a:t> </a:t>
            </a:r>
            <a:r>
              <a:rPr lang="en-US" sz="2400" dirty="0" err="1" smtClean="0"/>
              <a:t>nasabah</a:t>
            </a:r>
            <a:r>
              <a:rPr lang="en-US" sz="2400" dirty="0" smtClean="0"/>
              <a:t> yang </a:t>
            </a:r>
            <a:r>
              <a:rPr lang="en-US" sz="2400" dirty="0" err="1" smtClean="0"/>
              <a:t>bergerak</a:t>
            </a:r>
            <a:r>
              <a:rPr lang="en-US" sz="2400" dirty="0" smtClean="0"/>
              <a:t> </a:t>
            </a:r>
            <a:r>
              <a:rPr lang="en-US" sz="2400" dirty="0" err="1" smtClean="0"/>
              <a:t>di</a:t>
            </a:r>
            <a:r>
              <a:rPr lang="en-US" sz="2400" dirty="0" smtClean="0"/>
              <a:t> sector </a:t>
            </a:r>
            <a:r>
              <a:rPr lang="en-US" sz="2400" dirty="0" err="1" smtClean="0"/>
              <a:t>perdagangan</a:t>
            </a:r>
            <a:r>
              <a:rPr lang="en-US" sz="2400" dirty="0" smtClean="0"/>
              <a:t> </a:t>
            </a:r>
            <a:r>
              <a:rPr lang="en-US" sz="2400" dirty="0" err="1" smtClean="0"/>
              <a:t>dimana</a:t>
            </a:r>
            <a:r>
              <a:rPr lang="en-US" sz="2400" dirty="0" smtClean="0"/>
              <a:t> </a:t>
            </a:r>
            <a:r>
              <a:rPr lang="en-US" sz="2400" dirty="0" err="1" smtClean="0"/>
              <a:t>kebutuhan</a:t>
            </a:r>
            <a:r>
              <a:rPr lang="en-US" sz="2400" dirty="0" smtClean="0"/>
              <a:t> modal yang </a:t>
            </a:r>
            <a:r>
              <a:rPr lang="en-US" sz="2400" dirty="0" err="1" smtClean="0"/>
              <a:t>semakin</a:t>
            </a:r>
            <a:r>
              <a:rPr lang="en-US" sz="2400" dirty="0" smtClean="0"/>
              <a:t> </a:t>
            </a:r>
            <a:r>
              <a:rPr lang="en-US" sz="2400" dirty="0" err="1" smtClean="0"/>
              <a:t>meningkat</a:t>
            </a:r>
            <a:r>
              <a:rPr lang="en-US" sz="2400" dirty="0" smtClean="0"/>
              <a:t> </a:t>
            </a:r>
            <a:r>
              <a:rPr lang="en-US" sz="2400" dirty="0" err="1" smtClean="0"/>
              <a:t>mengakibatkan</a:t>
            </a:r>
            <a:r>
              <a:rPr lang="en-US" sz="2400" dirty="0" smtClean="0"/>
              <a:t> </a:t>
            </a:r>
            <a:r>
              <a:rPr lang="en-US" sz="2400" dirty="0" err="1" smtClean="0"/>
              <a:t>nasabah</a:t>
            </a:r>
            <a:r>
              <a:rPr lang="en-US" sz="2400" dirty="0" smtClean="0"/>
              <a:t> </a:t>
            </a:r>
            <a:r>
              <a:rPr lang="en-US" sz="2400" dirty="0" err="1" smtClean="0"/>
              <a:t>meminjam</a:t>
            </a:r>
            <a:r>
              <a:rPr lang="en-US" sz="2400" dirty="0" smtClean="0"/>
              <a:t> </a:t>
            </a:r>
            <a:r>
              <a:rPr lang="en-US" sz="2400" dirty="0" err="1" smtClean="0"/>
              <a:t>lebih</a:t>
            </a:r>
            <a:r>
              <a:rPr lang="en-US" sz="2400" dirty="0" smtClean="0"/>
              <a:t> </a:t>
            </a:r>
            <a:r>
              <a:rPr lang="en-US" sz="2400" dirty="0" err="1" smtClean="0"/>
              <a:t>besar</a:t>
            </a:r>
            <a:endParaRPr lang="en-US" sz="2400" dirty="0" smtClean="0"/>
          </a:p>
          <a:p>
            <a:pPr marL="639763" lvl="6" indent="-182563" algn="just"/>
            <a:r>
              <a:rPr lang="en-US" sz="2400" dirty="0" smtClean="0"/>
              <a:t> </a:t>
            </a:r>
            <a:r>
              <a:rPr lang="en-US" sz="2400" dirty="0" err="1" smtClean="0"/>
              <a:t>Disebabkan</a:t>
            </a:r>
            <a:r>
              <a:rPr lang="en-US" sz="2400" dirty="0" smtClean="0"/>
              <a:t> </a:t>
            </a:r>
            <a:r>
              <a:rPr lang="en-US" sz="2400" dirty="0" err="1" smtClean="0"/>
              <a:t>banyaknya</a:t>
            </a:r>
            <a:r>
              <a:rPr lang="en-US" sz="2400" dirty="0" smtClean="0"/>
              <a:t> </a:t>
            </a:r>
            <a:r>
              <a:rPr lang="en-US" sz="2400" dirty="0" err="1" smtClean="0"/>
              <a:t>pencairan</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plapond</a:t>
            </a:r>
            <a:r>
              <a:rPr lang="en-US" sz="2400" dirty="0" smtClean="0"/>
              <a:t> 20 </a:t>
            </a:r>
            <a:r>
              <a:rPr lang="en-US" sz="2400" dirty="0" err="1" smtClean="0"/>
              <a:t>juta</a:t>
            </a:r>
            <a:r>
              <a:rPr lang="en-US" sz="2400" dirty="0" smtClean="0"/>
              <a:t> </a:t>
            </a:r>
            <a:r>
              <a:rPr lang="en-US" sz="2400" dirty="0" err="1" smtClean="0"/>
              <a:t>ke</a:t>
            </a:r>
            <a:r>
              <a:rPr lang="en-US" sz="2400" dirty="0" smtClean="0"/>
              <a:t> </a:t>
            </a:r>
            <a:r>
              <a:rPr lang="en-US" sz="2400" dirty="0" err="1" smtClean="0"/>
              <a:t>atas</a:t>
            </a:r>
            <a:endParaRPr lang="en-US" sz="2400" dirty="0" smtClean="0"/>
          </a:p>
          <a:p>
            <a:pPr marL="685800" lvl="6" indent="-228600" algn="just"/>
            <a:r>
              <a:rPr lang="en-US" sz="2400" dirty="0" err="1" smtClean="0"/>
              <a:t>Kurangnya</a:t>
            </a:r>
            <a:r>
              <a:rPr lang="en-US" sz="2400" dirty="0" smtClean="0"/>
              <a:t> </a:t>
            </a:r>
            <a:r>
              <a:rPr lang="en-US" sz="2400" dirty="0" err="1" smtClean="0"/>
              <a:t>pelunasan</a:t>
            </a:r>
            <a:r>
              <a:rPr lang="en-US" sz="2400" dirty="0" smtClean="0"/>
              <a:t> </a:t>
            </a:r>
            <a:r>
              <a:rPr lang="en-US" sz="2400" dirty="0" err="1" smtClean="0"/>
              <a:t>gadai</a:t>
            </a:r>
            <a:r>
              <a:rPr lang="en-US" sz="2400" dirty="0" smtClean="0"/>
              <a:t> </a:t>
            </a:r>
            <a:r>
              <a:rPr lang="en-US" sz="2400" dirty="0" err="1" smtClean="0"/>
              <a:t>sehingga</a:t>
            </a:r>
            <a:r>
              <a:rPr lang="en-US" sz="2400" dirty="0" smtClean="0"/>
              <a:t> </a:t>
            </a:r>
            <a:r>
              <a:rPr lang="en-US" sz="2400" dirty="0" err="1" smtClean="0"/>
              <a:t>pencairan</a:t>
            </a:r>
            <a:r>
              <a:rPr lang="en-US" sz="2400" dirty="0" smtClean="0"/>
              <a:t> </a:t>
            </a:r>
            <a:r>
              <a:rPr lang="en-US" sz="2400" dirty="0" err="1" smtClean="0"/>
              <a:t>gadai</a:t>
            </a:r>
            <a:r>
              <a:rPr lang="en-US" sz="2400" dirty="0" smtClean="0"/>
              <a:t> </a:t>
            </a:r>
            <a:r>
              <a:rPr lang="en-US" sz="2400" dirty="0" err="1" smtClean="0"/>
              <a:t>dominan</a:t>
            </a:r>
            <a:r>
              <a:rPr lang="en-US" sz="2400" dirty="0" smtClean="0"/>
              <a:t> </a:t>
            </a:r>
            <a:r>
              <a:rPr lang="en-US" sz="2400" dirty="0" err="1" smtClean="0"/>
              <a:t>membuat</a:t>
            </a:r>
            <a:r>
              <a:rPr lang="en-US" sz="2400" dirty="0" smtClean="0"/>
              <a:t>   outstanding </a:t>
            </a:r>
            <a:r>
              <a:rPr lang="en-US" sz="2400" dirty="0" err="1" smtClean="0"/>
              <a:t>gadai</a:t>
            </a:r>
            <a:r>
              <a:rPr lang="en-US" sz="2400" dirty="0" smtClean="0"/>
              <a:t> </a:t>
            </a:r>
            <a:r>
              <a:rPr lang="en-US" sz="2400" dirty="0" err="1" smtClean="0"/>
              <a:t>naik</a:t>
            </a:r>
            <a:endParaRPr lang="en-US" sz="2400"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100</TotalTime>
  <Words>585</Words>
  <Application>Microsoft Office PowerPoint</Application>
  <PresentationFormat>On-screen Show (4:3)</PresentationFormat>
  <Paragraphs>132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Nadzir Mufti Auliya 21509037   PROGRAM STUDI KEUANGAN DAN PERBANKAN </vt:lpstr>
      <vt:lpstr>Rumusan Masalah</vt:lpstr>
      <vt:lpstr>Tujuan Penelitian</vt:lpstr>
      <vt:lpstr>Slide 4</vt:lpstr>
      <vt:lpstr>       Pengertian Gadai Menurut Umum (Konvensional)</vt:lpstr>
      <vt:lpstr>Pengertian Gadai Menurut Syari’at Islam</vt:lpstr>
      <vt:lpstr>Rancangan Analisis</vt:lpstr>
      <vt:lpstr> Grafik Perkembangan Gadai Emas PT.Bank Pembiayaan Rakyat Syariah PNM Mentari  Periode 2007-2011 (Dalam ribuan rupiah)    </vt:lpstr>
      <vt:lpstr>Penyebab kenaikan outstanding gadai : </vt:lpstr>
      <vt:lpstr>Penyebab Penurunan Oustanding : </vt:lpstr>
      <vt:lpstr>Tabel  Perkembangan Nasabah PT. Bank Pembiayaan Rakyat Syariah PNM Mentari  Periode 2007-2011 (Dalam Ribuan Rupiah) </vt:lpstr>
      <vt:lpstr>Slide 12</vt:lpstr>
      <vt:lpstr>Tabel Taksiran Gadai PT. BPRS PNM Mentari</vt:lpstr>
      <vt:lpstr>Cara Perhitungan :</vt:lpstr>
      <vt:lpstr>Kesimpulan  </vt:lpstr>
      <vt:lpstr>Saran</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Nadzir Mufti Auliya 21509037   PROGRAM STUDI KEUANGAN DAN PERBANKAN</dc:title>
  <dc:creator>samsung</dc:creator>
  <cp:lastModifiedBy>IK</cp:lastModifiedBy>
  <cp:revision>10</cp:revision>
  <dcterms:created xsi:type="dcterms:W3CDTF">2012-07-24T06:10:09Z</dcterms:created>
  <dcterms:modified xsi:type="dcterms:W3CDTF">2012-08-30T10:24:51Z</dcterms:modified>
</cp:coreProperties>
</file>