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0080625" cy="7559675" type="screen4x3"/>
  <p:notesSz cx="7559675" cy="10691813"/>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302" y="-108"/>
      </p:cViewPr>
      <p:guideLst>
        <p:guide orient="horz" pos="2381"/>
        <p:guide pos="3175"/>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280498" cy="534104"/>
          </a:xfrm>
          <a:prstGeom prst="rect">
            <a:avLst/>
          </a:prstGeom>
          <a:noFill/>
          <a:ln>
            <a:noFill/>
          </a:ln>
        </p:spPr>
        <p:txBody>
          <a:bodyPr vert="horz" wrap="none" lIns="90000" tIns="45000" rIns="90000" bIns="45000"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Liberation Sans" pitchFamily="18"/>
              <a:ea typeface="WenQuanYi Zen Hei" pitchFamily="2"/>
              <a:cs typeface="Lohit Devanagari" pitchFamily="2"/>
            </a:endParaRPr>
          </a:p>
        </p:txBody>
      </p:sp>
      <p:sp>
        <p:nvSpPr>
          <p:cNvPr id="3" name="Date Placeholder 2"/>
          <p:cNvSpPr txBox="1">
            <a:spLocks noGrp="1"/>
          </p:cNvSpPr>
          <p:nvPr>
            <p:ph type="dt" sz="quarter" idx="1"/>
          </p:nvPr>
        </p:nvSpPr>
        <p:spPr>
          <a:xfrm>
            <a:off x="4279055" y="0"/>
            <a:ext cx="3280498" cy="534104"/>
          </a:xfrm>
          <a:prstGeom prst="rect">
            <a:avLst/>
          </a:prstGeom>
          <a:noFill/>
          <a:ln>
            <a:noFill/>
          </a:ln>
        </p:spPr>
        <p:txBody>
          <a:bodyPr vert="horz" wrap="none" lIns="90000" tIns="45000" rIns="90000" bIns="45000"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endParaRPr lang="de-DE" sz="1400" b="0" i="0" u="none" strike="noStrike" kern="1200">
              <a:ln>
                <a:noFill/>
              </a:ln>
              <a:latin typeface="Liberation Sans" pitchFamily="18"/>
              <a:ea typeface="WenQuanYi Zen Hei" pitchFamily="2"/>
              <a:cs typeface="Lohit Devanagari" pitchFamily="2"/>
            </a:endParaRPr>
          </a:p>
        </p:txBody>
      </p:sp>
      <p:sp>
        <p:nvSpPr>
          <p:cNvPr id="4" name="Footer Placeholder 3"/>
          <p:cNvSpPr txBox="1">
            <a:spLocks noGrp="1"/>
          </p:cNvSpPr>
          <p:nvPr>
            <p:ph type="ftr" sz="quarter" idx="2"/>
          </p:nvPr>
        </p:nvSpPr>
        <p:spPr>
          <a:xfrm>
            <a:off x="0" y="10157659"/>
            <a:ext cx="3280498" cy="534104"/>
          </a:xfrm>
          <a:prstGeom prst="rect">
            <a:avLst/>
          </a:prstGeom>
          <a:noFill/>
          <a:ln>
            <a:noFill/>
          </a:ln>
        </p:spPr>
        <p:txBody>
          <a:bodyPr vert="horz" wrap="none" lIns="90000" tIns="45000" rIns="90000" bIns="45000" anchor="b"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rtl="0" hangingPunct="0">
              <a:lnSpc>
                <a:spcPct val="100000"/>
              </a:lnSpc>
              <a:spcBef>
                <a:spcPts val="0"/>
              </a:spcBef>
              <a:spcAft>
                <a:spcPts val="0"/>
              </a:spcAft>
              <a:buNone/>
              <a:tabLst/>
              <a:defRPr sz="1400"/>
            </a:pPr>
            <a:endParaRPr lang="de-DE" sz="1400" b="0" i="0" u="none" strike="noStrike" kern="1200">
              <a:ln>
                <a:noFill/>
              </a:ln>
              <a:latin typeface="Liberation Sans" pitchFamily="18"/>
              <a:ea typeface="WenQuanYi Zen Hei" pitchFamily="2"/>
              <a:cs typeface="Lohit Devanagari" pitchFamily="2"/>
            </a:endParaRPr>
          </a:p>
        </p:txBody>
      </p:sp>
      <p:sp>
        <p:nvSpPr>
          <p:cNvPr id="5" name="Slide Number Placeholder 4"/>
          <p:cNvSpPr txBox="1">
            <a:spLocks noGrp="1"/>
          </p:cNvSpPr>
          <p:nvPr>
            <p:ph type="sldNum" sz="quarter" idx="3"/>
          </p:nvPr>
        </p:nvSpPr>
        <p:spPr>
          <a:xfrm>
            <a:off x="4279055" y="10157659"/>
            <a:ext cx="3280498" cy="534104"/>
          </a:xfrm>
          <a:prstGeom prst="rect">
            <a:avLst/>
          </a:prstGeom>
          <a:noFill/>
          <a:ln>
            <a:noFill/>
          </a:ln>
        </p:spPr>
        <p:txBody>
          <a:bodyPr vert="horz" wrap="none" lIns="90000" tIns="45000" rIns="90000" bIns="45000" anchor="b" anchorCtr="0" compatLnSpc="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marL="0" marR="0" lvl="0" indent="0" algn="r" rtl="0" hangingPunct="0">
              <a:lnSpc>
                <a:spcPct val="100000"/>
              </a:lnSpc>
              <a:spcBef>
                <a:spcPts val="0"/>
              </a:spcBef>
              <a:spcAft>
                <a:spcPts val="0"/>
              </a:spcAft>
              <a:buNone/>
              <a:tabLst/>
              <a:defRPr sz="1400"/>
            </a:pPr>
            <a:fld id="{9D42F2D8-8E2C-4D6F-ADAC-1F1DD914E357}" type="slidenum">
              <a:t>‹#›</a:t>
            </a:fld>
            <a:endParaRPr lang="de-DE" sz="1400" b="0" i="0" u="none" strike="noStrike" kern="1200">
              <a:ln>
                <a:noFill/>
              </a:ln>
              <a:latin typeface="Liberation Sans" pitchFamily="18"/>
              <a:ea typeface="WenQuanYi Zen Hei" pitchFamily="2"/>
              <a:cs typeface="Lohit Devanagari" pitchFamily="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Notes Placeholder 2"/>
          <p:cNvSpPr txBox="1">
            <a:spLocks noGrp="1"/>
          </p:cNvSpPr>
          <p:nvPr>
            <p:ph type="body" sz="quarter" idx="3"/>
          </p:nvPr>
        </p:nvSpPr>
        <p:spPr>
          <a:xfrm>
            <a:off x="756000" y="5078520"/>
            <a:ext cx="6047640" cy="4811040"/>
          </a:xfrm>
          <a:prstGeom prst="rect">
            <a:avLst/>
          </a:prstGeom>
          <a:noFill/>
          <a:ln>
            <a:noFill/>
          </a:ln>
        </p:spPr>
        <p:txBody>
          <a:bodyPr lIns="0" tIns="0" rIns="0" bIns="0"/>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
        <p:nvSpPr>
          <p:cNvPr id="4" name="Header Placeholder 3"/>
          <p:cNvSpPr txBox="1">
            <a:spLocks noGrp="1"/>
          </p:cNvSpPr>
          <p:nvPr>
            <p:ph type="hdr" sz="quarter"/>
          </p:nvPr>
        </p:nvSpPr>
        <p:spPr>
          <a:xfrm>
            <a:off x="0" y="0"/>
            <a:ext cx="3280680" cy="534240"/>
          </a:xfrm>
          <a:prstGeom prst="rect">
            <a:avLst/>
          </a:prstGeom>
          <a:noFill/>
          <a:ln>
            <a:noFill/>
          </a:ln>
        </p:spPr>
        <p:txBody>
          <a:bodyPr lIns="0" tIns="0" rIns="0" bIns="0"/>
          <a:lstStyle>
            <a:lvl1pPr marL="0" marR="0" lvl="0" indent="0" rtl="0" hangingPunct="0">
              <a:buNone/>
              <a:tabLst/>
              <a:defRPr lang="en-US" sz="1400" kern="1200">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278960" y="0"/>
            <a:ext cx="3280680" cy="534240"/>
          </a:xfrm>
          <a:prstGeom prst="rect">
            <a:avLst/>
          </a:prstGeom>
          <a:noFill/>
          <a:ln>
            <a:noFill/>
          </a:ln>
        </p:spPr>
        <p:txBody>
          <a:bodyPr lIns="0" tIns="0" rIns="0" bIns="0"/>
          <a:lstStyle>
            <a:lvl1pPr marL="0" marR="0" lvl="0" indent="0" algn="r" rtl="0" hangingPunct="0">
              <a:buNone/>
              <a:tabLst/>
              <a:defRPr lang="en-US" sz="1400" kern="1200">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10157400"/>
            <a:ext cx="3280680" cy="534240"/>
          </a:xfrm>
          <a:prstGeom prst="rect">
            <a:avLst/>
          </a:prstGeom>
          <a:noFill/>
          <a:ln>
            <a:noFill/>
          </a:ln>
        </p:spPr>
        <p:txBody>
          <a:bodyPr lIns="0" tIns="0" rIns="0" bIns="0" anchor="b"/>
          <a:lstStyle>
            <a:lvl1pPr marL="0" marR="0" lvl="0" indent="0" rtl="0" hangingPunct="0">
              <a:buNone/>
              <a:tabLst/>
              <a:defRPr lang="en-US" sz="1400" kern="1200">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278960" y="10157400"/>
            <a:ext cx="3280680" cy="534240"/>
          </a:xfrm>
          <a:prstGeom prst="rect">
            <a:avLst/>
          </a:prstGeom>
          <a:noFill/>
          <a:ln>
            <a:noFill/>
          </a:ln>
        </p:spPr>
        <p:txBody>
          <a:bodyPr lIns="0" tIns="0" rIns="0" bIns="0" anchor="b"/>
          <a:lstStyle>
            <a:lvl1pPr marL="0" marR="0" lvl="0" indent="0" algn="r" rtl="0" hangingPunct="0">
              <a:buNone/>
              <a:tabLst/>
              <a:defRPr lang="en-US" sz="1400" kern="1200">
                <a:latin typeface="Times New Roman" pitchFamily="18"/>
                <a:ea typeface="Arial Unicode MS" pitchFamily="2"/>
                <a:cs typeface="Tahoma" pitchFamily="2"/>
              </a:defRPr>
            </a:lvl1pPr>
          </a:lstStyle>
          <a:p>
            <a:pPr lvl="0"/>
            <a:fld id="{A8FDB95D-B716-4E34-B7B0-43FD3E3C1DAB}" type="slidenum">
              <a:t>‹#›</a:t>
            </a:fld>
            <a:endParaRPr lang="en-US"/>
          </a:p>
        </p:txBody>
      </p:sp>
    </p:spTree>
  </p:cSld>
  <p:clrMap bg1="lt1" tx1="dk1" bg2="lt2" tx2="dk2" accent1="accent1" accent2="accent2" accent3="accent3" accent4="accent4" accent5="accent5" accent6="accent6" hlink="hlink" folHlink="folHlink"/>
  <p:notesStyle>
    <a:lvl1pPr marL="216000" marR="0" indent="-216000" rtl="0" hangingPunct="0">
      <a:tabLst/>
      <a:defRPr lang="en-US" sz="2000" b="0" i="0" u="none" strike="noStrike" kern="1200">
        <a:ln>
          <a:noFill/>
        </a:ln>
        <a:latin typeface="Arial" pitchFamily="18"/>
        <a:ea typeface="Arial Unicode MS" pitchFamily="2"/>
        <a:cs typeface="Tahoma"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1106488" y="812800"/>
            <a:ext cx="5345112" cy="4008438"/>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756000" y="5078520"/>
            <a:ext cx="6047640" cy="4811400"/>
          </a:xfrm>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id-ID"/>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E0D9C946-0428-4C47-B794-B558E0566E9C}" type="slidenum">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5920F756-C325-4440-BF4F-C70A26B1DBDE}" type="slidenum">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92950" y="717550"/>
            <a:ext cx="2087563" cy="643255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28675" y="717550"/>
            <a:ext cx="6111875" cy="64325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01A3AB82-7052-4A30-AF20-BA4C632DA095}" type="slidenum">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23E7147F-9F31-4A2D-8E8D-01B2BA7EEE33}" type="slidenum">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0677EA89-1BC6-48EF-BF59-C3BC115DA014}" type="slidenum">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900113" y="2160588"/>
            <a:ext cx="4064000"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5116513" y="2160588"/>
            <a:ext cx="4064000"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2BA8B87A-6D4C-49DE-A0EA-DB5088614797}" type="slidenum">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4744AACE-2F08-4791-919E-ED2F3DA8F1D6}" type="slidenum">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pPr lvl="0"/>
            <a:endParaRPr lang="en-US"/>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2C585B3D-8324-439F-A16D-643365E6406A}" type="slidenum">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endParaRPr lang="en-US"/>
          </a:p>
        </p:txBody>
      </p:sp>
      <p:sp>
        <p:nvSpPr>
          <p:cNvPr id="3" name="Footer Placeholder 2"/>
          <p:cNvSpPr>
            <a:spLocks noGrp="1"/>
          </p:cNvSpPr>
          <p:nvPr>
            <p:ph type="ftr" sz="quarter" idx="11"/>
          </p:nvPr>
        </p:nvSpPr>
        <p:spPr/>
        <p:txBody>
          <a:bodyPr/>
          <a:lstStyle/>
          <a:p>
            <a:pPr lvl="0"/>
            <a:endParaRPr lang="en-US"/>
          </a:p>
        </p:txBody>
      </p:sp>
      <p:sp>
        <p:nvSpPr>
          <p:cNvPr id="4" name="Slide Number Placeholder 3"/>
          <p:cNvSpPr>
            <a:spLocks noGrp="1"/>
          </p:cNvSpPr>
          <p:nvPr>
            <p:ph type="sldNum" sz="quarter" idx="12"/>
          </p:nvPr>
        </p:nvSpPr>
        <p:spPr/>
        <p:txBody>
          <a:bodyPr/>
          <a:lstStyle/>
          <a:p>
            <a:pPr lvl="0"/>
            <a:fld id="{8EC5921B-3940-44CD-B5BC-D593B3EBC8FB}" type="slidenum">
              <a:t>‹#›</a:t>
            </a:fld>
            <a:endParaRPr lang="en-US"/>
          </a:p>
        </p:txBody>
      </p:sp>
    </p:spTree>
  </p:cSld>
  <p:clrMapOvr>
    <a:masterClrMapping/>
  </p:clrMapOvr>
  <p:transition/>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6CF1D5BF-B72D-4BBF-9D2B-00601410CAE8}" type="slidenum">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1B68E045-22B7-4480-86C2-4669613E09F5}" type="slidenum">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Pictures/100000000000032000000258D2E4504B.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r:link="rId14" cstate="print"/>
          <a:stretch>
            <a:fillRect/>
          </a:stretch>
        </a:blip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828359" y="717840"/>
            <a:ext cx="8351640" cy="1262160"/>
          </a:xfrm>
          <a:prstGeom prst="rect">
            <a:avLst/>
          </a:prstGeom>
          <a:noFill/>
          <a:ln>
            <a:noFill/>
          </a:ln>
        </p:spPr>
        <p:txBody>
          <a:bodyPr lIns="0" tIns="0" rIns="0" bIns="0" anchor="ct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a:t>Click to edit the title text format</a:t>
            </a:r>
          </a:p>
        </p:txBody>
      </p:sp>
      <p:sp>
        <p:nvSpPr>
          <p:cNvPr id="3" name="Text Placeholder 2"/>
          <p:cNvSpPr txBox="1">
            <a:spLocks noGrp="1"/>
          </p:cNvSpPr>
          <p:nvPr>
            <p:ph type="body" idx="1"/>
          </p:nvPr>
        </p:nvSpPr>
        <p:spPr>
          <a:xfrm>
            <a:off x="900000" y="2160000"/>
            <a:ext cx="8280000" cy="4989600"/>
          </a:xfrm>
          <a:prstGeom prst="rect">
            <a:avLst/>
          </a:prstGeom>
          <a:noFill/>
          <a:ln>
            <a:noFill/>
          </a:ln>
        </p:spPr>
        <p:txBody>
          <a:bodyPr lIns="0" tIns="0" rIns="0" bIns="0"/>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txBox="1">
            <a:spLocks noGrp="1"/>
          </p:cNvSpPr>
          <p:nvPr>
            <p:ph type="dt" sz="half" idx="2"/>
          </p:nvPr>
        </p:nvSpPr>
        <p:spPr>
          <a:xfrm>
            <a:off x="503999" y="6887160"/>
            <a:ext cx="2348280" cy="521280"/>
          </a:xfrm>
          <a:prstGeom prst="rect">
            <a:avLst/>
          </a:prstGeom>
          <a:noFill/>
          <a:ln>
            <a:noFill/>
          </a:ln>
        </p:spPr>
        <p:txBody>
          <a:bodyPr lIns="0" tIns="0" rIns="0" bIns="0"/>
          <a:lstStyle>
            <a:lvl1pPr marL="0" marR="0" lvl="0" indent="0" rtl="0" hangingPunct="0">
              <a:buNone/>
              <a:tabLst/>
              <a:defRPr lang="en-US" sz="1400" kern="1200">
                <a:latin typeface="Times New Roman" pitchFamily="18"/>
                <a:ea typeface="Arial Unicode MS" pitchFamily="2"/>
                <a:cs typeface="Tahoma" pitchFamily="2"/>
              </a:defRPr>
            </a:lvl1pPr>
          </a:lstStyle>
          <a:p>
            <a:pPr lvl="0"/>
            <a:endParaRPr lang="en-US"/>
          </a:p>
        </p:txBody>
      </p:sp>
      <p:sp>
        <p:nvSpPr>
          <p:cNvPr id="5" name="Footer Placeholder 4"/>
          <p:cNvSpPr txBox="1">
            <a:spLocks noGrp="1"/>
          </p:cNvSpPr>
          <p:nvPr>
            <p:ph type="ftr" sz="quarter" idx="3"/>
          </p:nvPr>
        </p:nvSpPr>
        <p:spPr>
          <a:xfrm>
            <a:off x="3447360" y="6887160"/>
            <a:ext cx="3195000" cy="521280"/>
          </a:xfrm>
          <a:prstGeom prst="rect">
            <a:avLst/>
          </a:prstGeom>
          <a:noFill/>
          <a:ln>
            <a:noFill/>
          </a:ln>
        </p:spPr>
        <p:txBody>
          <a:bodyPr lIns="0" tIns="0" rIns="0" bIns="0"/>
          <a:lstStyle>
            <a:lvl1pPr marL="0" marR="0" lvl="0" indent="0" algn="ctr" rtl="0" hangingPunct="0">
              <a:buNone/>
              <a:tabLst/>
              <a:defRPr lang="en-US" sz="1400" kern="1200">
                <a:latin typeface="Times New Roman" pitchFamily="18"/>
                <a:ea typeface="Arial Unicode MS" pitchFamily="2"/>
                <a:cs typeface="Tahoma" pitchFamily="2"/>
              </a:defRPr>
            </a:lvl1pPr>
          </a:lstStyle>
          <a:p>
            <a:pPr lvl="0"/>
            <a:endParaRPr lang="en-US"/>
          </a:p>
        </p:txBody>
      </p:sp>
      <p:sp>
        <p:nvSpPr>
          <p:cNvPr id="6" name="Slide Number Placeholder 5"/>
          <p:cNvSpPr txBox="1">
            <a:spLocks noGrp="1"/>
          </p:cNvSpPr>
          <p:nvPr>
            <p:ph type="sldNum" sz="quarter" idx="4"/>
          </p:nvPr>
        </p:nvSpPr>
        <p:spPr>
          <a:xfrm>
            <a:off x="7227360" y="6887160"/>
            <a:ext cx="2348280" cy="521280"/>
          </a:xfrm>
          <a:prstGeom prst="rect">
            <a:avLst/>
          </a:prstGeom>
          <a:noFill/>
          <a:ln>
            <a:noFill/>
          </a:ln>
        </p:spPr>
        <p:txBody>
          <a:bodyPr lIns="0" tIns="0" rIns="0" bIns="0"/>
          <a:lstStyle>
            <a:lvl1pPr marL="0" marR="0" lvl="0" indent="0" algn="r" rtl="0" hangingPunct="0">
              <a:buNone/>
              <a:tabLst/>
              <a:defRPr lang="en-US" sz="1400" kern="1200">
                <a:latin typeface="Times New Roman" pitchFamily="18"/>
                <a:ea typeface="Arial Unicode MS" pitchFamily="2"/>
                <a:cs typeface="Tahoma" pitchFamily="2"/>
              </a:defRPr>
            </a:lvl1pPr>
          </a:lstStyle>
          <a:p>
            <a:pPr lvl="0"/>
            <a:fld id="{321F1251-90C1-4055-8042-3093C6F5367E}" type="slidenum">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marL="0" marR="0" lvl="0" indent="0" algn="ctr" rtl="0" hangingPunct="0">
        <a:buNone/>
        <a:tabLst/>
        <a:defRPr lang="en-US" sz="4400" b="0" i="0" u="none" strike="noStrike" kern="1200">
          <a:ln>
            <a:noFill/>
          </a:ln>
          <a:latin typeface="Arial" pitchFamily="18"/>
          <a:ea typeface="Arial Unicode MS" pitchFamily="2"/>
          <a:cs typeface="Tahoma" pitchFamily="2"/>
        </a:defRPr>
      </a:lvl1pPr>
    </p:titleStyle>
    <p:bodyStyle>
      <a:lvl1pPr marL="431280" marR="0" indent="-323640" rtl="0" hangingPunct="0">
        <a:spcBef>
          <a:spcPts val="0"/>
        </a:spcBef>
        <a:spcAft>
          <a:spcPts val="1414"/>
        </a:spcAft>
        <a:tabLst/>
        <a:defRPr lang="en-US" sz="3200" b="0" i="0" u="none" strike="noStrike" kern="1200">
          <a:ln>
            <a:noFill/>
          </a:ln>
          <a:latin typeface="Arial" pitchFamily="18"/>
          <a:ea typeface="Arial Unicode MS" pitchFamily="2"/>
          <a:cs typeface="Tahoma"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400">
                <a:effectLst>
                  <a:outerShdw dist="17961" dir="2700000">
                    <a:scrgbClr r="0" g="0" b="0"/>
                  </a:outerShdw>
                </a:effectLst>
              </a:rPr>
              <a:t>APLIKASI MONITORING SERVER BERBASIS WEB </a:t>
            </a:r>
            <a:br>
              <a:rPr lang="en-US" sz="2400">
                <a:effectLst>
                  <a:outerShdw dist="17961" dir="2700000">
                    <a:scrgbClr r="0" g="0" b="0"/>
                  </a:outerShdw>
                </a:effectLst>
              </a:rPr>
            </a:br>
            <a:r>
              <a:rPr lang="en-US" sz="2400">
                <a:effectLst>
                  <a:outerShdw dist="17961" dir="2700000">
                    <a:scrgbClr r="0" g="0" b="0"/>
                  </a:outerShdw>
                </a:effectLst>
              </a:rPr>
              <a:t>PADA INDOROOT</a:t>
            </a:r>
          </a:p>
        </p:txBody>
      </p:sp>
      <p:sp>
        <p:nvSpPr>
          <p:cNvPr id="3" name="Text Placeholder 2"/>
          <p:cNvSpPr txBox="1">
            <a:spLocks noGrp="1"/>
          </p:cNvSpPr>
          <p:nvPr>
            <p:ph type="body" idx="4294967295"/>
          </p:nvPr>
        </p:nvSpPr>
        <p:spPr>
          <a:xfrm>
            <a:off x="955440" y="1868399"/>
            <a:ext cx="8280000" cy="535608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ctr">
              <a:buNone/>
            </a:pPr>
            <a:r>
              <a:rPr lang="x-none" sz="2000">
                <a:effectLst>
                  <a:outerShdw dist="17961" dir="2700000">
                    <a:scrgbClr r="0" g="0" b="0"/>
                  </a:outerShdw>
                </a:effectLst>
              </a:rPr>
              <a:t> Oleh :</a:t>
            </a:r>
          </a:p>
          <a:p>
            <a:pPr lvl="0" algn="ctr">
              <a:buNone/>
            </a:pPr>
            <a:r>
              <a:rPr lang="x-none" sz="2000">
                <a:effectLst>
                  <a:outerShdw dist="17961" dir="2700000">
                    <a:scrgbClr r="0" g="0" b="0"/>
                  </a:outerShdw>
                </a:effectLst>
              </a:rPr>
              <a:t>JONMEDI TARIGAN</a:t>
            </a:r>
          </a:p>
          <a:p>
            <a:pPr lvl="0" algn="ctr">
              <a:buNone/>
            </a:pPr>
            <a:r>
              <a:rPr lang="x-none" sz="2000">
                <a:effectLst>
                  <a:outerShdw dist="17961" dir="2700000">
                    <a:scrgbClr r="0" g="0" b="0"/>
                  </a:outerShdw>
                </a:effectLst>
              </a:rPr>
              <a:t>10909023</a:t>
            </a:r>
          </a:p>
          <a:p>
            <a:pPr lvl="0" algn="ctr">
              <a:buNone/>
            </a:pPr>
            <a:r>
              <a:rPr lang="x-none" sz="2000">
                <a:effectLst>
                  <a:outerShdw dist="17961" dir="2700000">
                    <a:scrgbClr r="0" g="0" b="0"/>
                  </a:outerShdw>
                </a:effectLst>
              </a:rPr>
              <a:t> </a:t>
            </a:r>
            <a:r>
              <a:rPr lang="x-none" sz="2600">
                <a:effectLst>
                  <a:outerShdw dist="17961" dir="2700000">
                    <a:scrgbClr r="0" g="0" b="0"/>
                  </a:outerShdw>
                </a:effectLst>
              </a:rPr>
              <a:t>  </a:t>
            </a:r>
          </a:p>
          <a:p>
            <a:pPr lvl="0" algn="ctr">
              <a:buNone/>
            </a:pPr>
            <a:endParaRPr lang="x-none" sz="2600">
              <a:effectLst>
                <a:outerShdw dist="17961" dir="2700000">
                  <a:scrgbClr r="0" g="0" b="0"/>
                </a:outerShdw>
              </a:effectLst>
            </a:endParaRPr>
          </a:p>
          <a:p>
            <a:pPr lvl="0" algn="ctr">
              <a:buNone/>
            </a:pPr>
            <a:endParaRPr lang="x-none" sz="1800">
              <a:effectLst>
                <a:outerShdw dist="17961" dir="2700000">
                  <a:scrgbClr r="0" g="0" b="0"/>
                </a:outerShdw>
              </a:effectLst>
            </a:endParaRPr>
          </a:p>
          <a:p>
            <a:pPr lvl="0" algn="ctr">
              <a:buNone/>
            </a:pPr>
            <a:endParaRPr lang="x-none" sz="1800">
              <a:effectLst>
                <a:outerShdw dist="17961" dir="2700000">
                  <a:scrgbClr r="0" g="0" b="0"/>
                </a:outerShdw>
              </a:effectLst>
            </a:endParaRPr>
          </a:p>
          <a:p>
            <a:pPr lvl="0" algn="ctr">
              <a:buNone/>
            </a:pPr>
            <a:r>
              <a:rPr lang="x-none" sz="1800">
                <a:effectLst>
                  <a:outerShdw dist="17961" dir="2700000">
                    <a:scrgbClr r="0" g="0" b="0"/>
                  </a:outerShdw>
                </a:effectLst>
              </a:rPr>
              <a:t>PROGRAM STUDI MANAJEMEN INFORMATIKA</a:t>
            </a:r>
          </a:p>
          <a:p>
            <a:pPr lvl="0" algn="ctr">
              <a:buNone/>
            </a:pPr>
            <a:r>
              <a:rPr lang="x-none" sz="1800">
                <a:effectLst>
                  <a:outerShdw dist="17961" dir="2700000">
                    <a:scrgbClr r="0" g="0" b="0"/>
                  </a:outerShdw>
                </a:effectLst>
              </a:rPr>
              <a:t> FAKULTAS TEKNIK DAN ILMU KOMPUTER</a:t>
            </a:r>
          </a:p>
          <a:p>
            <a:pPr lvl="0" algn="ctr">
              <a:buNone/>
            </a:pPr>
            <a:r>
              <a:rPr lang="x-none" sz="1800">
                <a:effectLst>
                  <a:outerShdw dist="17961" dir="2700000">
                    <a:scrgbClr r="0" g="0" b="0"/>
                  </a:outerShdw>
                </a:effectLst>
              </a:rPr>
              <a:t>UNIVERSITAS KOMPUTER INDONESIA</a:t>
            </a:r>
          </a:p>
          <a:p>
            <a:pPr lvl="0" algn="ctr">
              <a:buNone/>
            </a:pPr>
            <a:r>
              <a:rPr lang="x-none" sz="1800">
                <a:effectLst>
                  <a:outerShdw dist="17961" dir="2700000">
                    <a:scrgbClr r="0" g="0" b="0"/>
                  </a:outerShdw>
                </a:effectLst>
              </a:rPr>
              <a:t>BANDUNG</a:t>
            </a:r>
          </a:p>
          <a:p>
            <a:pPr lvl="0" algn="ctr">
              <a:buNone/>
            </a:pPr>
            <a:r>
              <a:rPr lang="x-none" sz="1800">
                <a:effectLst>
                  <a:outerShdw dist="17961" dir="2700000">
                    <a:scrgbClr r="0" g="0" b="0"/>
                  </a:outerShdw>
                </a:effectLst>
              </a:rPr>
              <a:t>2012</a:t>
            </a:r>
          </a:p>
        </p:txBody>
      </p:sp>
      <p:pic>
        <p:nvPicPr>
          <p:cNvPr id="4" name=""/>
          <p:cNvPicPr>
            <a:picLocks noChangeAspect="1"/>
          </p:cNvPicPr>
          <p:nvPr/>
        </p:nvPicPr>
        <p:blipFill>
          <a:blip r:embed="rId3" cstate="print">
            <a:alphaModFix/>
            <a:lum/>
          </a:blip>
          <a:srcRect/>
          <a:stretch>
            <a:fillRect/>
          </a:stretch>
        </p:blipFill>
        <p:spPr>
          <a:xfrm>
            <a:off x="4358520" y="3490919"/>
            <a:ext cx="1463039" cy="1280159"/>
          </a:xfrm>
          <a:prstGeom prst="rect">
            <a:avLst/>
          </a:prstGeom>
          <a:noFill/>
          <a:ln>
            <a:noFill/>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Activity Diagram yang di usulkan</a:t>
            </a:r>
          </a:p>
        </p:txBody>
      </p:sp>
      <p:pic>
        <p:nvPicPr>
          <p:cNvPr id="3" name=""/>
          <p:cNvPicPr>
            <a:picLocks noChangeAspect="1"/>
          </p:cNvPicPr>
          <p:nvPr/>
        </p:nvPicPr>
        <p:blipFill>
          <a:blip r:embed="rId3" cstate="print">
            <a:alphaModFix/>
            <a:lum/>
          </a:blip>
          <a:srcRect/>
          <a:stretch>
            <a:fillRect/>
          </a:stretch>
        </p:blipFill>
        <p:spPr>
          <a:xfrm>
            <a:off x="2377439" y="1828800"/>
            <a:ext cx="5394960" cy="4631760"/>
          </a:xfrm>
          <a:prstGeom prst="rect">
            <a:avLst/>
          </a:prstGeom>
          <a:noFill/>
          <a:ln>
            <a:noFill/>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page11">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Sequence Diagram</a:t>
            </a:r>
          </a:p>
        </p:txBody>
      </p:sp>
      <p:pic>
        <p:nvPicPr>
          <p:cNvPr id="3" name=""/>
          <p:cNvPicPr>
            <a:picLocks noChangeAspect="1"/>
          </p:cNvPicPr>
          <p:nvPr/>
        </p:nvPicPr>
        <p:blipFill>
          <a:blip r:embed="rId3" cstate="print">
            <a:alphaModFix/>
            <a:lum/>
          </a:blip>
          <a:srcRect/>
          <a:stretch>
            <a:fillRect/>
          </a:stretch>
        </p:blipFill>
        <p:spPr>
          <a:xfrm rot="15600">
            <a:off x="3464074" y="1760481"/>
            <a:ext cx="3378240" cy="4684320"/>
          </a:xfrm>
          <a:prstGeom prst="rect">
            <a:avLst/>
          </a:prstGeom>
          <a:noFill/>
          <a:ln>
            <a:noFill/>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page12">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Collaboration Diagram</a:t>
            </a:r>
          </a:p>
        </p:txBody>
      </p:sp>
      <p:pic>
        <p:nvPicPr>
          <p:cNvPr id="3" name=""/>
          <p:cNvPicPr>
            <a:picLocks noChangeAspect="1"/>
          </p:cNvPicPr>
          <p:nvPr/>
        </p:nvPicPr>
        <p:blipFill>
          <a:blip r:embed="rId3" cstate="print">
            <a:alphaModFix/>
            <a:lum/>
          </a:blip>
          <a:srcRect/>
          <a:stretch>
            <a:fillRect/>
          </a:stretch>
        </p:blipFill>
        <p:spPr>
          <a:xfrm>
            <a:off x="2011680" y="1645920"/>
            <a:ext cx="6126480" cy="4572000"/>
          </a:xfrm>
          <a:prstGeom prst="rect">
            <a:avLst/>
          </a:prstGeom>
          <a:noFill/>
          <a:ln>
            <a:noFill/>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page13">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Class Diagram</a:t>
            </a:r>
          </a:p>
        </p:txBody>
      </p:sp>
      <p:pic>
        <p:nvPicPr>
          <p:cNvPr id="3" name=""/>
          <p:cNvPicPr>
            <a:picLocks noChangeAspect="1"/>
          </p:cNvPicPr>
          <p:nvPr/>
        </p:nvPicPr>
        <p:blipFill>
          <a:blip r:embed="rId3" cstate="print">
            <a:alphaModFix/>
            <a:lum/>
          </a:blip>
          <a:srcRect/>
          <a:stretch>
            <a:fillRect/>
          </a:stretch>
        </p:blipFill>
        <p:spPr>
          <a:xfrm>
            <a:off x="2103120" y="1828800"/>
            <a:ext cx="6309360" cy="4663440"/>
          </a:xfrm>
          <a:prstGeom prst="rect">
            <a:avLst/>
          </a:prstGeom>
          <a:noFill/>
          <a:ln>
            <a:noFill/>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page14">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t>Kesimpulan</a:t>
            </a:r>
            <a:r>
              <a:rPr lang="en-US"/>
              <a:t/>
            </a:r>
            <a:br>
              <a:rPr lang="en-US"/>
            </a:br>
            <a:endParaRPr lang="en-US"/>
          </a:p>
        </p:txBody>
      </p:sp>
      <p:sp>
        <p:nvSpPr>
          <p:cNvPr id="3" name="Text Placeholder 2"/>
          <p:cNvSpPr txBox="1">
            <a:spLocks noGrp="1"/>
          </p:cNvSpPr>
          <p:nvPr>
            <p:ph type="body" idx="4294967295"/>
          </p:nvPr>
        </p:nvSpPr>
        <p:spPr>
          <a:xfrm>
            <a:off x="914400" y="1554479"/>
            <a:ext cx="8280000" cy="49896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buNone/>
            </a:pPr>
            <a:r>
              <a:rPr lang="x-none" sz="2000"/>
              <a:t>    Berdasarkan dari perancangan tentang aplikasi monitoring server yang  diusulkan, maka penulis dapat menarik kesimpulan bahwa:</a:t>
            </a:r>
          </a:p>
          <a:p>
            <a:pPr lvl="0">
              <a:buNone/>
            </a:pPr>
            <a:r>
              <a:rPr lang="x-none" sz="2000"/>
              <a:t>    1. Dengan adanya aplikasi monitoring berbasis web ini                            mempermudah proses pemantauan server serta mempersingkat         waktu dalam pemantauan server.</a:t>
            </a:r>
          </a:p>
          <a:p>
            <a:pPr lvl="0">
              <a:buNone/>
            </a:pPr>
            <a:r>
              <a:rPr lang="x-none" sz="2000"/>
              <a:t>    2. Dengan dibangunya aplikasi monitoring server ini, maka kendala         yang semula dihadapi oleh pihak indoroot, yaitu banyaknya server      yang harus dipantau dan waktu yang terbuang, dapat                           ditanggulangi.</a:t>
            </a:r>
          </a:p>
          <a:p>
            <a:pPr lvl="0" algn="ctr">
              <a:buNone/>
            </a:pPr>
            <a:endParaRPr lang="x-none" sz="200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page15">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t>Saran</a:t>
            </a:r>
          </a:p>
        </p:txBody>
      </p:sp>
      <p:sp>
        <p:nvSpPr>
          <p:cNvPr id="3" name="Text Placeholder 2"/>
          <p:cNvSpPr txBox="1">
            <a:spLocks noGrp="1"/>
          </p:cNvSpPr>
          <p:nvPr>
            <p:ph type="body" idx="4294967295"/>
          </p:nvPr>
        </p:nvSpPr>
        <p:spPr>
          <a:xfrm>
            <a:off x="640080" y="1776960"/>
            <a:ext cx="8280000" cy="508104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just">
              <a:buNone/>
            </a:pPr>
            <a:r>
              <a:rPr lang="x-none" sz="2000"/>
              <a:t>    Penulis menyadari pada aplikasi yang diusulkan masih jauh dari kata sempurna, oleh karena itu penulis ingin memberikan saran sebagai bahan pertimbangan. Adapun saran yang penulis berikan antara lain:</a:t>
            </a:r>
          </a:p>
          <a:p>
            <a:pPr lvl="0" algn="just">
              <a:buNone/>
            </a:pPr>
            <a:r>
              <a:rPr lang="x-none" sz="2000"/>
              <a:t>     1. Dalam segi tampilan website masih nampak sederhana dan masih      dapat dikembangkan lagi menjadi lebih menarik.</a:t>
            </a:r>
          </a:p>
          <a:p>
            <a:pPr lvl="0" algn="just">
              <a:buNone/>
            </a:pPr>
            <a:r>
              <a:rPr lang="x-none" sz="2000"/>
              <a:t>     2. Informasi server yang masih sedikit seperti uptime, harddisk,               memory, dan load server. Masih dapat ditambah dengan informasi      yang lainya seperti informasi transaksi pengguna yang terbaru,</a:t>
            </a:r>
          </a:p>
          <a:p>
            <a:pPr lvl="0" algn="just">
              <a:buNone/>
            </a:pPr>
            <a:endParaRPr lang="x-none" sz="200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effectLst>
                  <a:outerShdw dist="17961" dir="2700000">
                    <a:scrgbClr r="0" g="0" b="0"/>
                  </a:outerShdw>
                </a:effectLst>
              </a:rPr>
              <a:t>Latar Belakang</a:t>
            </a:r>
          </a:p>
        </p:txBody>
      </p:sp>
      <p:sp>
        <p:nvSpPr>
          <p:cNvPr id="3" name="Text Placeholder 2"/>
          <p:cNvSpPr txBox="1">
            <a:spLocks noGrp="1"/>
          </p:cNvSpPr>
          <p:nvPr>
            <p:ph type="body" idx="4294967295"/>
          </p:nvPr>
        </p:nvSpPr>
        <p:spPr>
          <a:xfrm>
            <a:off x="914400" y="1828800"/>
            <a:ext cx="8280000" cy="50724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just">
              <a:buNone/>
            </a:pPr>
            <a:r>
              <a:rPr lang="x-none" sz="1600"/>
              <a:t> 	</a:t>
            </a:r>
            <a:r>
              <a:rPr lang="x-none" sz="2000"/>
              <a:t>Pada era digital saat ini perkembangan di bidang teknologi informasi dan komunikasi sangat pesat sekali, khususnya internet telah menjadi salah satu faktor utama penggerak globalisasi diberbagai bidang. Website merupakan salah satu teknologi paling umum di internet.</a:t>
            </a:r>
          </a:p>
          <a:p>
            <a:pPr lvl="0" algn="just">
              <a:buNone/>
            </a:pPr>
            <a:r>
              <a:rPr lang="x-none" sz="2000"/>
              <a:t>  	Indoroot adalah salah satu penyedia jasa webhosting. Salah satu tugas utama yang dilakukan oleh para administrator sistem adalah memantau kondisi server. Masalah utama yang sering dijumpai administrator ialah mengelola banyaknya server, bila satu atau dua server mungkin tidak akan memerlukan banyak waktu, tetapi apabila server lebih dua server adminstrator akan kesulitan dalam memantau semua server secara bersamaan karena harus login ke tiap-tiap server tersebut.</a:t>
            </a:r>
          </a:p>
          <a:p>
            <a:pPr lvl="0" algn="just">
              <a:buNone/>
            </a:pPr>
            <a:r>
              <a:rPr lang="x-none" sz="2000"/>
              <a:t>  	Atas dasar itulah penulis merancang aplikasi monitoring server berbasis web pada indoroot.</a:t>
            </a:r>
          </a:p>
          <a:p>
            <a:pPr lvl="0" algn="just">
              <a:buNone/>
            </a:pPr>
            <a:endParaRPr lang="x-none" sz="200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page3">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effectLst>
                  <a:outerShdw dist="17961" dir="2700000">
                    <a:scrgbClr r="0" g="0" b="0"/>
                  </a:outerShdw>
                </a:effectLst>
              </a:rPr>
              <a:t>Identifikasi Masalah</a:t>
            </a:r>
          </a:p>
        </p:txBody>
      </p:sp>
      <p:sp>
        <p:nvSpPr>
          <p:cNvPr id="3" name="Text Placeholder 2"/>
          <p:cNvSpPr txBox="1">
            <a:spLocks noGrp="1"/>
          </p:cNvSpPr>
          <p:nvPr>
            <p:ph type="body" idx="4294967295"/>
          </p:nvPr>
        </p:nvSpPr>
        <p:spPr>
          <a:xfrm>
            <a:off x="914400" y="1828800"/>
            <a:ext cx="8280000" cy="49896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buNone/>
            </a:pPr>
            <a:r>
              <a:rPr lang="x-none" sz="2000"/>
              <a:t>    Penulis melakukan identifikasi dan pengumpulan data masalah yang   terjadi pada Indoroot. Adapaun masalah yang dapat di identifikasi      adalah sebagai berikut:</a:t>
            </a:r>
          </a:p>
          <a:p>
            <a:pPr lvl="0" algn="l">
              <a:buNone/>
            </a:pPr>
            <a:r>
              <a:rPr lang="x-none" sz="2000"/>
              <a:t>      1. Pada prose monitoring server yang berjalan pada indoroot,                 administrator kesulitan dalam memonitoring banyaknya server             yang harus dimonitoring.</a:t>
            </a:r>
          </a:p>
          <a:p>
            <a:pPr lvl="0" algn="l">
              <a:buNone/>
            </a:pPr>
            <a:r>
              <a:rPr lang="x-none" sz="2000"/>
              <a:t>      2. Dalam peroses monitoring ini banyak waktu yang terbuang                  karena 	administrator hanya bisa memonitoring satu persatu               server.</a:t>
            </a:r>
          </a:p>
          <a:p>
            <a:pPr lvl="0" algn="l">
              <a:buNone/>
            </a:pPr>
            <a:r>
              <a:rPr lang="x-none" sz="2000"/>
              <a:t>      3. Serta mernacang aplikasi monitoring server yang mudah untuk           digunakan oleh penggunanya.</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effectLst>
                  <a:outerShdw dist="17961" dir="2700000">
                    <a:scrgbClr r="0" g="0" b="0"/>
                  </a:outerShdw>
                </a:effectLst>
              </a:rPr>
              <a:t>Rumusan Masalah</a:t>
            </a:r>
          </a:p>
        </p:txBody>
      </p:sp>
      <p:sp>
        <p:nvSpPr>
          <p:cNvPr id="3" name="Text Placeholder 2"/>
          <p:cNvSpPr txBox="1">
            <a:spLocks noGrp="1"/>
          </p:cNvSpPr>
          <p:nvPr>
            <p:ph type="body" idx="4294967295"/>
          </p:nvPr>
        </p:nvSpPr>
        <p:spPr>
          <a:xfrm>
            <a:off x="914400" y="1828800"/>
            <a:ext cx="8280000" cy="49896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just">
              <a:buNone/>
            </a:pPr>
            <a:r>
              <a:rPr lang="x-none" sz="2000"/>
              <a:t>  Dari masalah-masalah diatas, maka dapat dirumuskan beberapa permasalahan diantaranya :</a:t>
            </a:r>
          </a:p>
          <a:p>
            <a:pPr lvl="0" algn="just">
              <a:buNone/>
            </a:pPr>
            <a:endParaRPr lang="x-none" sz="2000"/>
          </a:p>
          <a:p>
            <a:pPr lvl="0" algn="just">
              <a:buNone/>
            </a:pPr>
            <a:r>
              <a:rPr lang="x-none" sz="2000"/>
              <a:t>    1. Bagaimana sistem monitoring yang berjalan pada Indoroot.</a:t>
            </a:r>
          </a:p>
          <a:p>
            <a:pPr lvl="0" algn="just">
              <a:buNone/>
            </a:pPr>
            <a:r>
              <a:rPr lang="x-none" sz="2000"/>
              <a:t>    2. Bagaimana aplikasi ini dapat memudahkan pengguna dalam                memonitoring banyak server.</a:t>
            </a:r>
          </a:p>
          <a:p>
            <a:pPr lvl="0" algn="just">
              <a:buNone/>
            </a:pPr>
            <a:r>
              <a:rPr lang="x-none" sz="2000"/>
              <a:t>    3. Bagaimana aplikasi ini memudahkan pengguna dalam perawatan        dan efisiensi waktu kerja.</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effectLst>
                  <a:outerShdw dist="17961" dir="2700000">
                    <a:scrgbClr r="0" g="0" b="0"/>
                  </a:outerShdw>
                </a:effectLst>
              </a:rPr>
              <a:t>Maksud dan Tujuan</a:t>
            </a:r>
          </a:p>
        </p:txBody>
      </p:sp>
      <p:sp>
        <p:nvSpPr>
          <p:cNvPr id="3" name="Text Placeholder 2"/>
          <p:cNvSpPr txBox="1">
            <a:spLocks noGrp="1"/>
          </p:cNvSpPr>
          <p:nvPr>
            <p:ph type="body" idx="4294967295"/>
          </p:nvPr>
        </p:nvSpPr>
        <p:spPr>
          <a:xfrm>
            <a:off x="900000" y="1828800"/>
            <a:ext cx="8280000" cy="49896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just">
              <a:buNone/>
            </a:pPr>
            <a:r>
              <a:rPr lang="x-none" sz="2000"/>
              <a:t>   </a:t>
            </a:r>
            <a:r>
              <a:rPr lang="x-none" sz="2000" u="sng">
                <a:effectLst>
                  <a:outerShdw dist="17961" dir="2700000">
                    <a:scrgbClr r="0" g="0" b="0"/>
                  </a:outerShdw>
                </a:effectLst>
              </a:rPr>
              <a:t> Maksud</a:t>
            </a:r>
          </a:p>
          <a:p>
            <a:pPr lvl="0" algn="just">
              <a:buNone/>
            </a:pPr>
            <a:r>
              <a:rPr lang="x-none" sz="2000"/>
              <a:t>  Dengan membuat sistem baru di indoroot yaitu sebuah aplikasi monitoring server yang handal dengan menggunakan bahasa pemerograman PHP sehingga lebih praktis dan memudahkan dalam memonitoring secara cepat dan mempersingkat waktu.</a:t>
            </a:r>
          </a:p>
          <a:p>
            <a:pPr lvl="0" algn="just">
              <a:buNone/>
            </a:pPr>
            <a:endParaRPr lang="x-none" sz="2000"/>
          </a:p>
          <a:p>
            <a:pPr lvl="0" algn="just">
              <a:buNone/>
            </a:pPr>
            <a:r>
              <a:rPr lang="x-none" sz="2000"/>
              <a:t>    </a:t>
            </a:r>
            <a:r>
              <a:rPr lang="x-none" sz="2000">
                <a:effectLst>
                  <a:outerShdw dist="17961" dir="2700000">
                    <a:scrgbClr r="0" g="0" b="0"/>
                  </a:outerShdw>
                </a:effectLst>
              </a:rPr>
              <a:t> </a:t>
            </a:r>
            <a:r>
              <a:rPr lang="x-none" sz="2000" u="sng">
                <a:effectLst>
                  <a:outerShdw dist="17961" dir="2700000">
                    <a:scrgbClr r="0" g="0" b="0"/>
                  </a:outerShdw>
                </a:effectLst>
              </a:rPr>
              <a:t>Tujuan</a:t>
            </a:r>
          </a:p>
          <a:p>
            <a:pPr lvl="0" algn="l">
              <a:buNone/>
            </a:pPr>
            <a:r>
              <a:rPr lang="x-none" sz="2000"/>
              <a:t>     1.Membangun sebuah aplikasi berbasis website yang bisa                      digunakan untuk memonitoring server.</a:t>
            </a:r>
          </a:p>
          <a:p>
            <a:pPr lvl="0" algn="l">
              <a:buNone/>
            </a:pPr>
            <a:r>
              <a:rPr lang="x-none" sz="2000"/>
              <a:t>     2. Membuat sistem yang mudah untuk memonitoring server.</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page6">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600"/>
              <a:t>Batasan Masalah</a:t>
            </a:r>
          </a:p>
        </p:txBody>
      </p:sp>
      <p:sp>
        <p:nvSpPr>
          <p:cNvPr id="3" name="Text Placeholder 2"/>
          <p:cNvSpPr txBox="1">
            <a:spLocks noGrp="1"/>
          </p:cNvSpPr>
          <p:nvPr>
            <p:ph type="body" idx="4294967295"/>
          </p:nvPr>
        </p:nvSpPr>
        <p:spPr>
          <a:xfrm>
            <a:off x="914400" y="1828800"/>
            <a:ext cx="8280000" cy="4989600"/>
          </a:xfrm>
        </p:spPr>
        <p:txBody>
          <a:bodyPr>
            <a:spAutoFit/>
          </a:bodyPr>
          <a:lstStyle>
            <a:defPPr marL="432000" marR="0" lvl="0" indent="-324000">
              <a:spcBef>
                <a:spcPts val="0"/>
              </a:spcBef>
              <a:spcAft>
                <a:spcPts val="1414"/>
              </a:spcAft>
              <a:buSzPct val="45000"/>
              <a:buFont typeface="StarSymbol"/>
              <a:buNone/>
              <a:defRPr lang="en-US" sz="3200" b="0" i="0" u="none" strike="noStrike" kern="1200">
                <a:ln>
                  <a:noFill/>
                </a:ln>
                <a:latin typeface="Arial" pitchFamily="18"/>
                <a:ea typeface="Arial Unicode MS" pitchFamily="2"/>
                <a:cs typeface="Tahoma" pitchFamily="2"/>
              </a:defRPr>
            </a:defPPr>
            <a:lvl1pPr marL="432000" marR="0" lvl="0" indent="-324000">
              <a:spcBef>
                <a:spcPts val="0"/>
              </a:spcBef>
              <a:spcAft>
                <a:spcPts val="1414"/>
              </a:spcAft>
              <a:buSzPct val="45000"/>
              <a:buFont typeface="StarSymbol"/>
              <a:buChar char="●"/>
              <a:defRPr lang="en-US" sz="3200" b="0" i="0" u="none" strike="noStrike" kern="1200">
                <a:ln>
                  <a:noFill/>
                </a:ln>
                <a:latin typeface="Arial" pitchFamily="18"/>
                <a:ea typeface="Arial Unicode MS" pitchFamily="2"/>
                <a:cs typeface="Tahoma" pitchFamily="2"/>
              </a:defRPr>
            </a:lvl1pPr>
            <a:lvl2pPr marL="864000" marR="0" lvl="1" indent="-288000">
              <a:spcBef>
                <a:spcPts val="0"/>
              </a:spcBef>
              <a:spcAft>
                <a:spcPts val="1134"/>
              </a:spcAft>
              <a:buSzPct val="75000"/>
              <a:buFont typeface="StarSymbol"/>
              <a:buChar char="–"/>
              <a:defRPr lang="en-US" sz="2800" b="0" i="0" u="none" strike="noStrike" kern="1200">
                <a:ln>
                  <a:noFill/>
                </a:ln>
                <a:latin typeface="Arial" pitchFamily="18"/>
                <a:ea typeface="Arial Unicode MS" pitchFamily="2"/>
                <a:cs typeface="Tahoma" pitchFamily="2"/>
              </a:defRPr>
            </a:lvl2pPr>
            <a:lvl3pPr marL="1296000" marR="0" lvl="2" indent="-216000">
              <a:spcBef>
                <a:spcPts val="0"/>
              </a:spcBef>
              <a:spcAft>
                <a:spcPts val="850"/>
              </a:spcAft>
              <a:buSzPct val="45000"/>
              <a:buFont typeface="StarSymbol"/>
              <a:buChar char="●"/>
              <a:defRPr lang="en-US" sz="2400" b="0" i="0" u="none" strike="noStrike" kern="1200">
                <a:ln>
                  <a:noFill/>
                </a:ln>
                <a:latin typeface="Arial" pitchFamily="18"/>
                <a:ea typeface="Arial Unicode MS" pitchFamily="2"/>
                <a:cs typeface="Tahoma" pitchFamily="2"/>
              </a:defRPr>
            </a:lvl3pPr>
            <a:lvl4pPr marL="1728000" marR="0" lvl="3" indent="-216000">
              <a:spcBef>
                <a:spcPts val="0"/>
              </a:spcBef>
              <a:spcAft>
                <a:spcPts val="567"/>
              </a:spcAft>
              <a:buSzPct val="75000"/>
              <a:buFont typeface="StarSymbol"/>
              <a:buChar char="–"/>
              <a:defRPr lang="en-US" sz="2000" b="0" i="0" u="none" strike="noStrike" kern="1200">
                <a:ln>
                  <a:noFill/>
                </a:ln>
                <a:latin typeface="Arial" pitchFamily="18"/>
                <a:ea typeface="Arial Unicode MS" pitchFamily="2"/>
                <a:cs typeface="Tahoma" pitchFamily="2"/>
              </a:defRPr>
            </a:lvl4pPr>
            <a:lvl5pPr marL="2160000" marR="0" lvl="4"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5pPr>
            <a:lvl6pPr marL="2592000" marR="0" lvl="5"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6pPr>
            <a:lvl7pPr marL="3024000" marR="0" lvl="6"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7pPr>
            <a:lvl8pPr marL="3456000" marR="0" lvl="7"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8pPr>
            <a:lvl9pPr marL="3887999" marR="0" lvl="8" indent="-216000">
              <a:spcBef>
                <a:spcPts val="0"/>
              </a:spcBef>
              <a:spcAft>
                <a:spcPts val="283"/>
              </a:spcAft>
              <a:buSzPct val="45000"/>
              <a:buFont typeface="StarSymbol"/>
              <a:buChar char="●"/>
              <a:defRPr lang="en-US" sz="2000" b="0" i="0" u="none" strike="noStrike" kern="1200">
                <a:ln>
                  <a:noFill/>
                </a:ln>
                <a:latin typeface="Arial" pitchFamily="18"/>
                <a:ea typeface="Arial Unicode MS" pitchFamily="2"/>
                <a:cs typeface="Tahoma" pitchFamily="2"/>
              </a:defRPr>
            </a:lvl9pPr>
          </a:lstStyle>
          <a:p>
            <a:pPr lvl="0" algn="just">
              <a:buNone/>
            </a:pPr>
            <a:r>
              <a:rPr lang="x-none" sz="2000"/>
              <a:t>  Aplikasi yang akan dibangun mempunyai batasan masalah yang diantaranya :</a:t>
            </a:r>
          </a:p>
          <a:p>
            <a:pPr lvl="0" algn="l">
              <a:buNone/>
            </a:pPr>
            <a:r>
              <a:rPr lang="x-none" sz="2000"/>
              <a:t>     1. Aplikasi ini dibuat dengan bahasa pemerograman PHP sebagai           backend.</a:t>
            </a:r>
          </a:p>
          <a:p>
            <a:pPr lvl="0" algn="l">
              <a:buNone/>
            </a:pPr>
            <a:r>
              <a:rPr lang="x-none" sz="2000"/>
              <a:t>     2. Aplikasi ini dijalankan di Sistem Operasi Fedora versi 16.</a:t>
            </a:r>
          </a:p>
          <a:p>
            <a:pPr lvl="0" algn="l">
              <a:buNone/>
            </a:pPr>
            <a:r>
              <a:rPr lang="x-none" sz="2000"/>
              <a:t>     3. Sistem yang dimonitoring adalah Load Server, Memory, Harddisk,      dan Uptime.</a:t>
            </a:r>
          </a:p>
          <a:p>
            <a:pPr lvl="0" algn="l">
              <a:buNone/>
            </a:pPr>
            <a:r>
              <a:rPr lang="x-none" sz="2000"/>
              <a:t>     4. Akan menampilkan informasi secara lengkap  apabila diakses             melalui internet.</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page7">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Use case yang sedang berjalan</a:t>
            </a:r>
          </a:p>
        </p:txBody>
      </p:sp>
      <p:pic>
        <p:nvPicPr>
          <p:cNvPr id="3" name=""/>
          <p:cNvPicPr>
            <a:picLocks noGrp="1" noChangeAspect="1"/>
          </p:cNvPicPr>
          <p:nvPr>
            <p:ph type="pic" idx="4294967295"/>
          </p:nvPr>
        </p:nvPicPr>
        <p:blipFill>
          <a:blip r:embed="rId3" cstate="print">
            <a:alphaModFix/>
            <a:lum/>
          </a:blip>
          <a:srcRect/>
          <a:stretch>
            <a:fillRect/>
          </a:stretch>
        </p:blipFill>
        <p:spPr>
          <a:xfrm>
            <a:off x="1903320" y="1645920"/>
            <a:ext cx="6326280" cy="4623840"/>
          </a:xfrm>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Use case yang diusulkan</a:t>
            </a:r>
          </a:p>
        </p:txBody>
      </p:sp>
      <p:pic>
        <p:nvPicPr>
          <p:cNvPr id="3" name=""/>
          <p:cNvPicPr>
            <a:picLocks noChangeAspect="1"/>
          </p:cNvPicPr>
          <p:nvPr/>
        </p:nvPicPr>
        <p:blipFill>
          <a:blip r:embed="rId3" cstate="print">
            <a:alphaModFix/>
            <a:lum/>
          </a:blip>
          <a:srcRect/>
          <a:stretch>
            <a:fillRect/>
          </a:stretch>
        </p:blipFill>
        <p:spPr>
          <a:xfrm>
            <a:off x="2194560" y="1980000"/>
            <a:ext cx="6126480" cy="4237920"/>
          </a:xfrm>
          <a:prstGeom prst="rect">
            <a:avLst/>
          </a:prstGeom>
          <a:noFill/>
          <a:ln>
            <a:noFill/>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itle 1"/>
          <p:cNvSpPr txBox="1">
            <a:spLocks noGrp="1"/>
          </p:cNvSpPr>
          <p:nvPr>
            <p:ph type="title" idx="4294967295"/>
          </p:nvPr>
        </p:nvSpPr>
        <p:spPr/>
        <p:txBody>
          <a:bodyPr>
            <a:spAutoFit/>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a:t>Activity Diagram yang sedang berjalan</a:t>
            </a:r>
          </a:p>
        </p:txBody>
      </p:sp>
      <p:pic>
        <p:nvPicPr>
          <p:cNvPr id="3" name=""/>
          <p:cNvPicPr>
            <a:picLocks noChangeAspect="1"/>
          </p:cNvPicPr>
          <p:nvPr/>
        </p:nvPicPr>
        <p:blipFill>
          <a:blip r:embed="rId3" cstate="print">
            <a:alphaModFix/>
            <a:lum/>
          </a:blip>
          <a:srcRect/>
          <a:stretch>
            <a:fillRect/>
          </a:stretch>
        </p:blipFill>
        <p:spPr>
          <a:xfrm>
            <a:off x="1896480" y="1980000"/>
            <a:ext cx="6150240" cy="4429440"/>
          </a:xfrm>
          <a:prstGeom prst="rect">
            <a:avLst/>
          </a:prstGeom>
          <a:noFill/>
          <a:ln>
            <a:noFill/>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keyboard">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../../../../../../usr/lib/libreoffice/basis3.4/share/template/common/layout/lyt-keyboard.otp</Template>
  <TotalTime>275</TotalTime>
  <Words>458</Words>
  <Application>Microsoft Office PowerPoint</Application>
  <PresentationFormat>On-screen Show (4:3)</PresentationFormat>
  <Paragraphs>56</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keyboard</vt:lpstr>
      <vt:lpstr>APLIKASI MONITORING SERVER BERBASIS WEB  PADA INDOROOT</vt:lpstr>
      <vt:lpstr>Latar Belakang</vt:lpstr>
      <vt:lpstr>Identifikasi Masalah</vt:lpstr>
      <vt:lpstr>Rumusan Masalah</vt:lpstr>
      <vt:lpstr>Maksud dan Tujuan</vt:lpstr>
      <vt:lpstr>Batasan Masalah</vt:lpstr>
      <vt:lpstr>Use case yang sedang berjalan</vt:lpstr>
      <vt:lpstr>Use case yang diusulkan</vt:lpstr>
      <vt:lpstr>Activity Diagram yang sedang berjalan</vt:lpstr>
      <vt:lpstr>Activity Diagram yang di usulkan</vt:lpstr>
      <vt:lpstr>Sequence Diagram</vt:lpstr>
      <vt:lpstr>Collaboration Diagram</vt:lpstr>
      <vt:lpstr>Class Diagram</vt:lpstr>
      <vt:lpstr>Kesimpulan </vt:lpstr>
      <vt:lpstr>Saran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Keyboard</dc:title>
  <dc:creator>Jhon</dc:creator>
  <cp:lastModifiedBy>jon tarigans</cp:lastModifiedBy>
  <cp:revision>9</cp:revision>
  <dcterms:created xsi:type="dcterms:W3CDTF">2012-06-28T09:54:22Z</dcterms:created>
  <dcterms:modified xsi:type="dcterms:W3CDTF">2012-09-13T01:13:33Z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fo 1">
    <vt:lpwstr/>
  </property>
  <property fmtid="{D5CDD505-2E9C-101B-9397-08002B2CF9AE}" pid="3" name="Info 2">
    <vt:lpwstr/>
  </property>
  <property fmtid="{D5CDD505-2E9C-101B-9397-08002B2CF9AE}" pid="4" name="Info 3">
    <vt:lpwstr/>
  </property>
  <property fmtid="{D5CDD505-2E9C-101B-9397-08002B2CF9AE}" pid="5" name="Info 4">
    <vt:lpwstr/>
  </property>
</Properties>
</file>