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57" r:id="rId8"/>
    <p:sldId id="263" r:id="rId9"/>
    <p:sldId id="265" r:id="rId10"/>
    <p:sldId id="266" r:id="rId11"/>
    <p:sldId id="267" r:id="rId12"/>
    <p:sldId id="268" r:id="rId13"/>
    <p:sldId id="269" r:id="rId14"/>
    <p:sldId id="270"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94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lang val="id-ID"/>
  <c:chart>
    <c:title>
      <c:layout/>
    </c:title>
    <c:plotArea>
      <c:layout/>
      <c:lineChart>
        <c:grouping val="stacked"/>
        <c:ser>
          <c:idx val="0"/>
          <c:order val="0"/>
          <c:tx>
            <c:strRef>
              <c:f>Sheet1!$B$1</c:f>
              <c:strCache>
                <c:ptCount val="1"/>
                <c:pt idx="0">
                  <c:v>perkembangan</c:v>
                </c:pt>
              </c:strCache>
            </c:strRef>
          </c:tx>
          <c:marker>
            <c:symbol val="none"/>
          </c:marker>
          <c:cat>
            <c:numRef>
              <c:f>Sheet1!$A$2:$A$8</c:f>
              <c:numCache>
                <c:formatCode>General</c:formatCode>
                <c:ptCount val="7"/>
                <c:pt idx="0">
                  <c:v>2005</c:v>
                </c:pt>
                <c:pt idx="1">
                  <c:v>2006</c:v>
                </c:pt>
                <c:pt idx="2">
                  <c:v>2007</c:v>
                </c:pt>
                <c:pt idx="3">
                  <c:v>2008</c:v>
                </c:pt>
                <c:pt idx="4">
                  <c:v>2009</c:v>
                </c:pt>
                <c:pt idx="5">
                  <c:v>2010</c:v>
                </c:pt>
                <c:pt idx="6">
                  <c:v>2011</c:v>
                </c:pt>
              </c:numCache>
            </c:numRef>
          </c:cat>
          <c:val>
            <c:numRef>
              <c:f>Sheet1!$B$2:$B$8</c:f>
              <c:numCache>
                <c:formatCode>General</c:formatCode>
                <c:ptCount val="7"/>
                <c:pt idx="0">
                  <c:v>0</c:v>
                </c:pt>
                <c:pt idx="1">
                  <c:v>-78.12</c:v>
                </c:pt>
                <c:pt idx="2">
                  <c:v>176.32</c:v>
                </c:pt>
                <c:pt idx="3">
                  <c:v>170.12</c:v>
                </c:pt>
                <c:pt idx="4">
                  <c:v>148.13</c:v>
                </c:pt>
                <c:pt idx="5">
                  <c:v>143.85</c:v>
                </c:pt>
                <c:pt idx="6">
                  <c:v>131.66999999999999</c:v>
                </c:pt>
              </c:numCache>
            </c:numRef>
          </c:val>
        </c:ser>
        <c:marker val="1"/>
        <c:axId val="47672704"/>
        <c:axId val="56582912"/>
      </c:lineChart>
      <c:catAx>
        <c:axId val="47672704"/>
        <c:scaling>
          <c:orientation val="minMax"/>
        </c:scaling>
        <c:axPos val="b"/>
        <c:numFmt formatCode="General" sourceLinked="1"/>
        <c:tickLblPos val="nextTo"/>
        <c:crossAx val="56582912"/>
        <c:crosses val="autoZero"/>
        <c:auto val="1"/>
        <c:lblAlgn val="ctr"/>
        <c:lblOffset val="100"/>
      </c:catAx>
      <c:valAx>
        <c:axId val="56582912"/>
        <c:scaling>
          <c:orientation val="minMax"/>
        </c:scaling>
        <c:axPos val="l"/>
        <c:majorGridlines/>
        <c:numFmt formatCode="General" sourceLinked="1"/>
        <c:tickLblPos val="nextTo"/>
        <c:crossAx val="47672704"/>
        <c:crosses val="autoZero"/>
        <c:crossBetween val="between"/>
      </c:valAx>
    </c:plotArea>
    <c:legend>
      <c:legendPos val="r"/>
      <c:layout/>
    </c:legend>
    <c:plotVisOnly val="1"/>
  </c:chart>
  <c:txPr>
    <a:bodyPr/>
    <a:lstStyle/>
    <a:p>
      <a:pPr>
        <a:defRPr sz="1800"/>
      </a:pPr>
      <a:endParaRPr lang="id-ID"/>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D531802-8F03-43B6-9D3B-AB82E7B1800B}" type="datetimeFigureOut">
              <a:rPr lang="id-ID" smtClean="0"/>
              <a:pPr/>
              <a:t>26/07/2012</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CAA12846-9063-4656-8847-BE1C91211C20}"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531802-8F03-43B6-9D3B-AB82E7B1800B}" type="datetimeFigureOut">
              <a:rPr lang="id-ID" smtClean="0"/>
              <a:pPr/>
              <a:t>26/07/2012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AA12846-9063-4656-8847-BE1C91211C20}"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531802-8F03-43B6-9D3B-AB82E7B1800B}" type="datetimeFigureOut">
              <a:rPr lang="id-ID" smtClean="0"/>
              <a:pPr/>
              <a:t>26/07/2012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AA12846-9063-4656-8847-BE1C91211C20}"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D531802-8F03-43B6-9D3B-AB82E7B1800B}" type="datetimeFigureOut">
              <a:rPr lang="id-ID" smtClean="0"/>
              <a:pPr/>
              <a:t>26/07/2012</a:t>
            </a:fld>
            <a:endParaRPr lang="id-ID"/>
          </a:p>
        </p:txBody>
      </p:sp>
      <p:sp>
        <p:nvSpPr>
          <p:cNvPr id="9" name="Slide Number Placeholder 8"/>
          <p:cNvSpPr>
            <a:spLocks noGrp="1"/>
          </p:cNvSpPr>
          <p:nvPr>
            <p:ph type="sldNum" sz="quarter" idx="15"/>
          </p:nvPr>
        </p:nvSpPr>
        <p:spPr/>
        <p:txBody>
          <a:bodyPr rtlCol="0"/>
          <a:lstStyle/>
          <a:p>
            <a:fld id="{CAA12846-9063-4656-8847-BE1C91211C20}" type="slidenum">
              <a:rPr lang="id-ID" smtClean="0"/>
              <a:pPr/>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D531802-8F03-43B6-9D3B-AB82E7B1800B}" type="datetimeFigureOut">
              <a:rPr lang="id-ID" smtClean="0"/>
              <a:pPr/>
              <a:t>26/07/2012</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CAA12846-9063-4656-8847-BE1C91211C20}"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D531802-8F03-43B6-9D3B-AB82E7B1800B}" type="datetimeFigureOut">
              <a:rPr lang="id-ID" smtClean="0"/>
              <a:pPr/>
              <a:t>26/07/2012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AA12846-9063-4656-8847-BE1C91211C20}" type="slidenum">
              <a:rPr lang="id-ID" smtClean="0"/>
              <a:pPr/>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D531802-8F03-43B6-9D3B-AB82E7B1800B}" type="datetimeFigureOut">
              <a:rPr lang="id-ID" smtClean="0"/>
              <a:pPr/>
              <a:t>26/07/2012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AA12846-9063-4656-8847-BE1C91211C20}" type="slidenum">
              <a:rPr lang="id-ID" smtClean="0"/>
              <a:pPr/>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D531802-8F03-43B6-9D3B-AB82E7B1800B}" type="datetimeFigureOut">
              <a:rPr lang="id-ID" smtClean="0"/>
              <a:pPr/>
              <a:t>26/07/2012</a:t>
            </a:fld>
            <a:endParaRPr lang="id-ID"/>
          </a:p>
        </p:txBody>
      </p:sp>
      <p:sp>
        <p:nvSpPr>
          <p:cNvPr id="7" name="Slide Number Placeholder 6"/>
          <p:cNvSpPr>
            <a:spLocks noGrp="1"/>
          </p:cNvSpPr>
          <p:nvPr>
            <p:ph type="sldNum" sz="quarter" idx="11"/>
          </p:nvPr>
        </p:nvSpPr>
        <p:spPr/>
        <p:txBody>
          <a:bodyPr rtlCol="0"/>
          <a:lstStyle/>
          <a:p>
            <a:fld id="{CAA12846-9063-4656-8847-BE1C91211C20}" type="slidenum">
              <a:rPr lang="id-ID" smtClean="0"/>
              <a:pPr/>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31802-8F03-43B6-9D3B-AB82E7B1800B}" type="datetimeFigureOut">
              <a:rPr lang="id-ID" smtClean="0"/>
              <a:pPr/>
              <a:t>26/07/2012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CAA12846-9063-4656-8847-BE1C91211C20}"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D531802-8F03-43B6-9D3B-AB82E7B1800B}" type="datetimeFigureOut">
              <a:rPr lang="id-ID" smtClean="0"/>
              <a:pPr/>
              <a:t>26/07/2012</a:t>
            </a:fld>
            <a:endParaRPr lang="id-ID"/>
          </a:p>
        </p:txBody>
      </p:sp>
      <p:sp>
        <p:nvSpPr>
          <p:cNvPr id="22" name="Slide Number Placeholder 21"/>
          <p:cNvSpPr>
            <a:spLocks noGrp="1"/>
          </p:cNvSpPr>
          <p:nvPr>
            <p:ph type="sldNum" sz="quarter" idx="15"/>
          </p:nvPr>
        </p:nvSpPr>
        <p:spPr/>
        <p:txBody>
          <a:bodyPr rtlCol="0"/>
          <a:lstStyle/>
          <a:p>
            <a:fld id="{CAA12846-9063-4656-8847-BE1C91211C20}" type="slidenum">
              <a:rPr lang="id-ID" smtClean="0"/>
              <a:pPr/>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D531802-8F03-43B6-9D3B-AB82E7B1800B}" type="datetimeFigureOut">
              <a:rPr lang="id-ID" smtClean="0"/>
              <a:pPr/>
              <a:t>26/07/2012</a:t>
            </a:fld>
            <a:endParaRPr lang="id-ID"/>
          </a:p>
        </p:txBody>
      </p:sp>
      <p:sp>
        <p:nvSpPr>
          <p:cNvPr id="18" name="Slide Number Placeholder 17"/>
          <p:cNvSpPr>
            <a:spLocks noGrp="1"/>
          </p:cNvSpPr>
          <p:nvPr>
            <p:ph type="sldNum" sz="quarter" idx="11"/>
          </p:nvPr>
        </p:nvSpPr>
        <p:spPr/>
        <p:txBody>
          <a:bodyPr rtlCol="0"/>
          <a:lstStyle/>
          <a:p>
            <a:fld id="{CAA12846-9063-4656-8847-BE1C91211C20}" type="slidenum">
              <a:rPr lang="id-ID" smtClean="0"/>
              <a:pPr/>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D531802-8F03-43B6-9D3B-AB82E7B1800B}" type="datetimeFigureOut">
              <a:rPr lang="id-ID" smtClean="0"/>
              <a:pPr/>
              <a:t>26/07/2012</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AA12846-9063-4656-8847-BE1C91211C20}"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7224" y="642918"/>
            <a:ext cx="7572428" cy="1214446"/>
          </a:xfrm>
        </p:spPr>
        <p:txBody>
          <a:bodyPr>
            <a:normAutofit/>
          </a:bodyPr>
          <a:lstStyle/>
          <a:p>
            <a:pPr algn="ctr"/>
            <a:r>
              <a:rPr lang="id-ID" sz="3200" dirty="0" smtClean="0">
                <a:solidFill>
                  <a:schemeClr val="accent5">
                    <a:lumMod val="75000"/>
                  </a:schemeClr>
                </a:solidFill>
                <a:latin typeface="Arabic Typesetting" pitchFamily="66" charset="-78"/>
                <a:cs typeface="Arabic Typesetting" pitchFamily="66" charset="-78"/>
              </a:rPr>
              <a:t>ANALISIS LAPORAN LABA/RUGI PADA BANK SYARIAH MANDIRI PERIODE 2005-2011</a:t>
            </a:r>
            <a:endParaRPr lang="id-ID" sz="3200" dirty="0">
              <a:solidFill>
                <a:schemeClr val="accent5">
                  <a:lumMod val="75000"/>
                </a:schemeClr>
              </a:solidFill>
              <a:latin typeface="Arabic Typesetting" pitchFamily="66" charset="-78"/>
              <a:cs typeface="Arabic Typesetting" pitchFamily="66" charset="-78"/>
            </a:endParaRPr>
          </a:p>
        </p:txBody>
      </p:sp>
      <p:sp>
        <p:nvSpPr>
          <p:cNvPr id="3" name="Subtitle 2"/>
          <p:cNvSpPr>
            <a:spLocks noGrp="1"/>
          </p:cNvSpPr>
          <p:nvPr>
            <p:ph type="subTitle" idx="1"/>
          </p:nvPr>
        </p:nvSpPr>
        <p:spPr>
          <a:xfrm>
            <a:off x="9001156" y="5000636"/>
            <a:ext cx="2500330" cy="785818"/>
          </a:xfrm>
        </p:spPr>
        <p:txBody>
          <a:bodyPr>
            <a:noAutofit/>
          </a:bodyPr>
          <a:lstStyle/>
          <a:p>
            <a:pPr algn="ctr"/>
            <a:r>
              <a:rPr lang="id-ID" sz="2800" dirty="0" smtClean="0">
                <a:solidFill>
                  <a:schemeClr val="tx1"/>
                </a:solidFill>
                <a:latin typeface="Tempus Sans ITC" pitchFamily="82" charset="0"/>
              </a:rPr>
              <a:t>Rizka Anesta H</a:t>
            </a:r>
          </a:p>
          <a:p>
            <a:pPr algn="ctr"/>
            <a:r>
              <a:rPr lang="id-ID" sz="2800" dirty="0" smtClean="0">
                <a:solidFill>
                  <a:schemeClr val="tx1"/>
                </a:solidFill>
                <a:latin typeface="Tempus Sans ITC" pitchFamily="82" charset="0"/>
              </a:rPr>
              <a:t>21509035</a:t>
            </a:r>
            <a:endParaRPr lang="id-ID" sz="2800" dirty="0">
              <a:solidFill>
                <a:schemeClr val="tx1"/>
              </a:solidFill>
              <a:latin typeface="Tempus Sans ITC" pitchFamily="82" charset="0"/>
            </a:endParaRPr>
          </a:p>
        </p:txBody>
      </p:sp>
      <p:pic>
        <p:nvPicPr>
          <p:cNvPr id="5" name="Picture 4" descr="Logo_Unikom"/>
          <p:cNvPicPr/>
          <p:nvPr/>
        </p:nvPicPr>
        <p:blipFill>
          <a:blip r:embed="rId2"/>
          <a:srcRect/>
          <a:stretch>
            <a:fillRect/>
          </a:stretch>
        </p:blipFill>
        <p:spPr bwMode="auto">
          <a:xfrm>
            <a:off x="-1785982" y="3143248"/>
            <a:ext cx="1785949" cy="1714512"/>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9" presetClass="path" presetSubtype="0" accel="50000" decel="50000" fill="hold" nodeType="clickEffect">
                                  <p:stCondLst>
                                    <p:cond delay="0"/>
                                  </p:stCondLst>
                                  <p:childTnLst>
                                    <p:animMotion origin="layout" path="M -5.55556E-7 1.04046E-6 L 0.58177 -0.13572 " pathEditMode="relative" rAng="0" ptsTypes="AA">
                                      <p:cBhvr>
                                        <p:cTn id="11" dur="2000" fill="hold"/>
                                        <p:tgtEl>
                                          <p:spTgt spid="5"/>
                                        </p:tgtEl>
                                        <p:attrNameLst>
                                          <p:attrName>ppt_x</p:attrName>
                                          <p:attrName>ppt_y</p:attrName>
                                        </p:attrNameLst>
                                      </p:cBhvr>
                                      <p:rCtr x="291" y="-68"/>
                                    </p:animMotion>
                                  </p:childTnLst>
                                </p:cTn>
                              </p:par>
                            </p:childTnLst>
                          </p:cTn>
                        </p:par>
                      </p:childTnLst>
                    </p:cTn>
                  </p:par>
                  <p:par>
                    <p:cTn id="12" fill="hold">
                      <p:stCondLst>
                        <p:cond delay="indefinite"/>
                      </p:stCondLst>
                      <p:childTnLst>
                        <p:par>
                          <p:cTn id="13" fill="hold">
                            <p:stCondLst>
                              <p:cond delay="0"/>
                            </p:stCondLst>
                            <p:childTnLst>
                              <p:par>
                                <p:cTn id="14" presetID="35" presetClass="path" presetSubtype="0" accel="50000" decel="50000" fill="hold" grpId="0" nodeType="clickEffect">
                                  <p:stCondLst>
                                    <p:cond delay="0"/>
                                  </p:stCondLst>
                                  <p:childTnLst>
                                    <p:animMotion origin="layout" path="M 0.22222 -0.06728 L -0.61024 -0.05688 " pathEditMode="relative" rAng="0" ptsTypes="AA">
                                      <p:cBhvr>
                                        <p:cTn id="15" dur="2000" fill="hold"/>
                                        <p:tgtEl>
                                          <p:spTgt spid="3">
                                            <p:txEl>
                                              <p:pRg st="0" end="0"/>
                                            </p:txEl>
                                          </p:spTgt>
                                        </p:tgtEl>
                                        <p:attrNameLst>
                                          <p:attrName>ppt_x</p:attrName>
                                          <p:attrName>ppt_y</p:attrName>
                                        </p:attrNameLst>
                                      </p:cBhvr>
                                      <p:rCtr x="-416" y="5"/>
                                    </p:animMotion>
                                  </p:childTnLst>
                                </p:cTn>
                              </p:par>
                            </p:childTnLst>
                          </p:cTn>
                        </p:par>
                      </p:childTnLst>
                    </p:cTn>
                  </p:par>
                  <p:par>
                    <p:cTn id="16" fill="hold">
                      <p:stCondLst>
                        <p:cond delay="indefinite"/>
                      </p:stCondLst>
                      <p:childTnLst>
                        <p:par>
                          <p:cTn id="17" fill="hold">
                            <p:stCondLst>
                              <p:cond delay="0"/>
                            </p:stCondLst>
                            <p:childTnLst>
                              <p:par>
                                <p:cTn id="18" presetID="35" presetClass="path" presetSubtype="0" accel="50000" decel="50000" fill="hold" grpId="0" nodeType="clickEffect">
                                  <p:stCondLst>
                                    <p:cond delay="0"/>
                                  </p:stCondLst>
                                  <p:childTnLst>
                                    <p:animMotion origin="layout" path="M 0.32101 -0.03399 L -0.61823 -0.0407 " pathEditMode="relative" rAng="0" ptsTypes="AA">
                                      <p:cBhvr>
                                        <p:cTn id="19" dur="2000" fill="hold"/>
                                        <p:tgtEl>
                                          <p:spTgt spid="3">
                                            <p:txEl>
                                              <p:pRg st="1" end="1"/>
                                            </p:txEl>
                                          </p:spTgt>
                                        </p:tgtEl>
                                        <p:attrNameLst>
                                          <p:attrName>ppt_x</p:attrName>
                                          <p:attrName>ppt_y</p:attrName>
                                        </p:attrNameLst>
                                      </p:cBhvr>
                                      <p:rCtr x="-470" y="-3"/>
                                    </p:animMotion>
                                  </p:childTnLst>
                                </p:cTn>
                              </p:par>
                            </p:childTnLst>
                          </p:cTn>
                        </p:par>
                      </p:childTnLst>
                    </p:cTn>
                  </p:par>
                  <p:par>
                    <p:cTn id="20" fill="hold">
                      <p:stCondLst>
                        <p:cond delay="indefinite"/>
                      </p:stCondLst>
                      <p:childTnLst>
                        <p:par>
                          <p:cTn id="21" fill="hold">
                            <p:stCondLst>
                              <p:cond delay="0"/>
                            </p:stCondLst>
                            <p:childTnLst>
                              <p:par>
                                <p:cTn id="22" presetID="6" presetClass="emph" presetSubtype="0" fill="hold" grpId="1" nodeType="clickEffect">
                                  <p:stCondLst>
                                    <p:cond delay="0"/>
                                  </p:stCondLst>
                                  <p:childTnLst>
                                    <p:animScale>
                                      <p:cBhvr>
                                        <p:cTn id="23" dur="2000" fill="hold"/>
                                        <p:tgtEl>
                                          <p:spTgt spid="3">
                                            <p:txEl>
                                              <p:pRg st="0" end="0"/>
                                            </p:txEl>
                                          </p:spTgt>
                                        </p:tgtEl>
                                      </p:cBhvr>
                                      <p:by x="150000" y="150000"/>
                                    </p:animScale>
                                  </p:childTnLst>
                                </p:cTn>
                              </p:par>
                            </p:childTnLst>
                          </p:cTn>
                        </p:par>
                      </p:childTnLst>
                    </p:cTn>
                  </p:par>
                  <p:par>
                    <p:cTn id="24" fill="hold">
                      <p:stCondLst>
                        <p:cond delay="indefinite"/>
                      </p:stCondLst>
                      <p:childTnLst>
                        <p:par>
                          <p:cTn id="25" fill="hold">
                            <p:stCondLst>
                              <p:cond delay="0"/>
                            </p:stCondLst>
                            <p:childTnLst>
                              <p:par>
                                <p:cTn id="26" presetID="6" presetClass="emph" presetSubtype="0" fill="hold" grpId="1" nodeType="clickEffect">
                                  <p:stCondLst>
                                    <p:cond delay="0"/>
                                  </p:stCondLst>
                                  <p:childTnLst>
                                    <p:animScale>
                                      <p:cBhvr>
                                        <p:cTn id="27"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0" uiExpand="1" build="p"/>
      <p:bldP spid="3"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7496204" cy="846158"/>
          </a:xfrm>
        </p:spPr>
        <p:txBody>
          <a:bodyPr>
            <a:normAutofit fontScale="90000"/>
          </a:bodyPr>
          <a:lstStyle/>
          <a:p>
            <a:pPr algn="ctr"/>
            <a:r>
              <a:rPr lang="id-ID" dirty="0" smtClean="0"/>
              <a:t>Perkembangan laba/rugi bank Syariah Mandiri Periode 2005-2011</a:t>
            </a:r>
            <a:endParaRPr lang="id-ID" dirty="0"/>
          </a:p>
        </p:txBody>
      </p:sp>
      <p:graphicFrame>
        <p:nvGraphicFramePr>
          <p:cNvPr id="4" name="Content Placeholder 3"/>
          <p:cNvGraphicFramePr>
            <a:graphicFrameLocks noGrp="1"/>
          </p:cNvGraphicFramePr>
          <p:nvPr>
            <p:ph sz="quarter" idx="1"/>
          </p:nvPr>
        </p:nvGraphicFramePr>
        <p:xfrm>
          <a:off x="457200" y="1600201"/>
          <a:ext cx="7686700" cy="461488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382" y="357166"/>
            <a:ext cx="7496204" cy="1071570"/>
          </a:xfrm>
        </p:spPr>
        <p:txBody>
          <a:bodyPr>
            <a:noAutofit/>
          </a:bodyPr>
          <a:lstStyle/>
          <a:p>
            <a:pPr algn="ctr"/>
            <a:r>
              <a:rPr lang="id-ID" sz="3200" dirty="0" smtClean="0">
                <a:latin typeface="Agency FB" pitchFamily="34" charset="0"/>
              </a:rPr>
              <a:t>Solusi/Kendala pihak bank dalam mempertahankan tingkat keuntungan bank</a:t>
            </a:r>
            <a:endParaRPr lang="id-ID" sz="3200" dirty="0">
              <a:latin typeface="Agency FB" pitchFamily="34" charset="0"/>
            </a:endParaRPr>
          </a:p>
        </p:txBody>
      </p:sp>
      <p:sp>
        <p:nvSpPr>
          <p:cNvPr id="3" name="Content Placeholder 2"/>
          <p:cNvSpPr>
            <a:spLocks noGrp="1"/>
          </p:cNvSpPr>
          <p:nvPr>
            <p:ph sz="quarter" idx="1"/>
          </p:nvPr>
        </p:nvSpPr>
        <p:spPr>
          <a:xfrm>
            <a:off x="428596" y="1600200"/>
            <a:ext cx="7496204" cy="4543444"/>
          </a:xfrm>
        </p:spPr>
        <p:txBody>
          <a:bodyPr>
            <a:noAutofit/>
          </a:bodyPr>
          <a:lstStyle/>
          <a:p>
            <a:pPr algn="just"/>
            <a:r>
              <a:rPr lang="id-ID" sz="2800" dirty="0" smtClean="0">
                <a:latin typeface="Agency FB" pitchFamily="34" charset="0"/>
              </a:rPr>
              <a:t>Pada tahun 2006 kendala yang dihadapi oleh BSM adalah dikarenakan adanya renovasi pembangunan dalam rangka pembukaan Kantor Cabang baru dan adanya biaya pengurusan ijin pembukaan Kantor Cabang baru tersebut.</a:t>
            </a:r>
          </a:p>
          <a:p>
            <a:pPr algn="just"/>
            <a:r>
              <a:rPr lang="id-ID" sz="2800" dirty="0" smtClean="0">
                <a:latin typeface="Agency FB" pitchFamily="34" charset="0"/>
              </a:rPr>
              <a:t>Untuk itu solusi yang dihadapi adalah dengan cara adanya penyisihan kerugian aset produktif dan non-produktif sesuai dengan yang diatur dalam Peraturan Bank Indonesia (PBI), untuk aktiva tetap tertentu diasuransikan terhadap resiko kebakaran dan resiko lainnya berdasarkan paket polis tertentu. </a:t>
            </a:r>
            <a:endParaRPr lang="id-ID" sz="2800" dirty="0">
              <a:latin typeface="Agency FB"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Kesimpulan</a:t>
            </a:r>
            <a:endParaRPr lang="id-ID" dirty="0"/>
          </a:p>
        </p:txBody>
      </p:sp>
      <p:sp>
        <p:nvSpPr>
          <p:cNvPr id="3" name="Content Placeholder 2"/>
          <p:cNvSpPr>
            <a:spLocks noGrp="1"/>
          </p:cNvSpPr>
          <p:nvPr>
            <p:ph sz="quarter" idx="1"/>
          </p:nvPr>
        </p:nvSpPr>
        <p:spPr>
          <a:xfrm>
            <a:off x="457200" y="1600200"/>
            <a:ext cx="7400948" cy="4614882"/>
          </a:xfrm>
        </p:spPr>
        <p:txBody>
          <a:bodyPr>
            <a:normAutofit lnSpcReduction="10000"/>
          </a:bodyPr>
          <a:lstStyle/>
          <a:p>
            <a:r>
              <a:rPr lang="id-ID" dirty="0" smtClean="0"/>
              <a:t>Kesimpulan</a:t>
            </a:r>
          </a:p>
          <a:p>
            <a:pPr marL="531813" indent="-257175">
              <a:buFont typeface="Wingdings" pitchFamily="2" charset="2"/>
              <a:buChar char="Ø"/>
            </a:pPr>
            <a:r>
              <a:rPr lang="id-ID" dirty="0" smtClean="0"/>
              <a:t>Pada tahun 2006 tingkat keuntungan BSM menurun dikarenakan oleh kurangnya strategi marketing, adanya biaya operasional yaitu untuk renovasi pembangunan Kantor Cabang baru, adanya piutang murabahah dan pembiayaan yang digolongkan macet.</a:t>
            </a:r>
          </a:p>
          <a:p>
            <a:pPr marL="531813" indent="-257175">
              <a:buFont typeface="Wingdings" pitchFamily="2" charset="2"/>
              <a:buChar char="Ø"/>
            </a:pPr>
            <a:r>
              <a:rPr lang="id-ID" dirty="0" smtClean="0"/>
              <a:t>Solusi yang digunakan Bank Syariah Mandiri adalah dengan adanya penyisihan kerugian aset produktif dan non-produktif sesuai denga Peraturan Bank Indonesia (PBI), bagi hasil dari penempatan pada Bank Lain dapat menutup kerugian.</a:t>
            </a:r>
            <a:endParaRPr lang="id-ID" dirty="0" smtClean="0"/>
          </a:p>
          <a:p>
            <a:pPr marL="531813" indent="-257175">
              <a:buFont typeface="Wingdings" pitchFamily="2" charset="2"/>
              <a:buChar char="Ø"/>
            </a:pPr>
            <a:endParaRPr lang="id-ID"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Saran</a:t>
            </a:r>
            <a:endParaRPr lang="id-ID" dirty="0"/>
          </a:p>
        </p:txBody>
      </p:sp>
      <p:sp>
        <p:nvSpPr>
          <p:cNvPr id="3" name="Content Placeholder 2"/>
          <p:cNvSpPr>
            <a:spLocks noGrp="1"/>
          </p:cNvSpPr>
          <p:nvPr>
            <p:ph sz="quarter" idx="1"/>
          </p:nvPr>
        </p:nvSpPr>
        <p:spPr>
          <a:xfrm>
            <a:off x="504820" y="1743076"/>
            <a:ext cx="7496204" cy="3757626"/>
          </a:xfrm>
        </p:spPr>
        <p:txBody>
          <a:bodyPr/>
          <a:lstStyle/>
          <a:p>
            <a:r>
              <a:rPr lang="id-ID" dirty="0" smtClean="0"/>
              <a:t>Strategi marketing perlu ditingkatkan kembali agar tidak terjadi penurunan laba di massa yang akan datang.</a:t>
            </a:r>
          </a:p>
          <a:p>
            <a:r>
              <a:rPr lang="id-ID" dirty="0" smtClean="0"/>
              <a:t>Dalam menyalurkan pembiayaan perlu dikaji dan diteliti ulang agar tidak terjadinya pembiayaan yang macet.</a:t>
            </a:r>
          </a:p>
          <a:p>
            <a:r>
              <a:rPr lang="id-ID" dirty="0" smtClean="0"/>
              <a:t>Giro Wajib Minimum (GWM) BSM perlu dipertahankan dan ditingkatkan agar kepercayaan para investor dapat bertambah.</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
          </p:nvPr>
        </p:nvSpPr>
        <p:spPr>
          <a:xfrm>
            <a:off x="862010" y="6858024"/>
            <a:ext cx="7567642" cy="1071570"/>
          </a:xfrm>
        </p:spPr>
        <p:txBody>
          <a:bodyPr>
            <a:normAutofit/>
          </a:bodyPr>
          <a:lstStyle/>
          <a:p>
            <a:pPr algn="ctr">
              <a:buNone/>
            </a:pPr>
            <a:r>
              <a:rPr lang="id-ID" sz="5400" b="1" dirty="0" smtClean="0">
                <a:latin typeface="Arial Narrow" pitchFamily="34" charset="0"/>
              </a:rPr>
              <a:t>Terima </a:t>
            </a:r>
            <a:r>
              <a:rPr lang="id-ID" sz="5400" b="1" dirty="0" smtClean="0">
                <a:latin typeface="Arial Narrow" pitchFamily="34" charset="0"/>
              </a:rPr>
              <a:t>Kasih</a:t>
            </a:r>
            <a:endParaRPr lang="id-ID" sz="5400" dirty="0" smtClean="0">
              <a:latin typeface="Arial Narrow"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grpId="0" nodeType="afterEffect">
                                  <p:stCondLst>
                                    <p:cond delay="0"/>
                                  </p:stCondLst>
                                  <p:childTnLst>
                                    <p:animMotion origin="layout" path="M -0.00087 0.6618 L -0.00087 -0.67176 " pathEditMode="relative" rAng="0" ptsTypes="AA">
                                      <p:cBhvr>
                                        <p:cTn id="6" dur="3000" fill="hold"/>
                                        <p:tgtEl>
                                          <p:spTgt spid="6">
                                            <p:txEl>
                                              <p:pRg st="0" end="0"/>
                                            </p:txEl>
                                          </p:spTgt>
                                        </p:tgtEl>
                                        <p:attrNameLst>
                                          <p:attrName>ppt_x</p:attrName>
                                          <p:attrName>ppt_y</p:attrName>
                                        </p:attrNameLst>
                                      </p:cBhvr>
                                      <p:rCtr x="0" y="-6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134" y="285728"/>
            <a:ext cx="7424766" cy="703282"/>
          </a:xfrm>
        </p:spPr>
        <p:txBody>
          <a:bodyPr>
            <a:normAutofit/>
          </a:bodyPr>
          <a:lstStyle/>
          <a:p>
            <a:pPr algn="ctr"/>
            <a:r>
              <a:rPr lang="id-ID" sz="4000" b="1" dirty="0" smtClean="0">
                <a:latin typeface="Bradley Hand ITC" pitchFamily="66" charset="0"/>
              </a:rPr>
              <a:t>Latar Belakang Penelitian</a:t>
            </a:r>
            <a:endParaRPr lang="id-ID" sz="4000" b="1" dirty="0">
              <a:latin typeface="Bradley Hand ITC" pitchFamily="66" charset="0"/>
            </a:endParaRPr>
          </a:p>
        </p:txBody>
      </p:sp>
      <p:sp>
        <p:nvSpPr>
          <p:cNvPr id="3" name="Content Placeholder 2"/>
          <p:cNvSpPr>
            <a:spLocks noGrp="1"/>
          </p:cNvSpPr>
          <p:nvPr>
            <p:ph sz="quarter" idx="1"/>
          </p:nvPr>
        </p:nvSpPr>
        <p:spPr>
          <a:xfrm>
            <a:off x="-7643898" y="1698520"/>
            <a:ext cx="7396162" cy="4730876"/>
          </a:xfrm>
        </p:spPr>
        <p:txBody>
          <a:bodyPr>
            <a:noAutofit/>
          </a:bodyPr>
          <a:lstStyle/>
          <a:p>
            <a:pPr algn="just"/>
            <a:r>
              <a:rPr lang="id-ID" sz="1700" dirty="0" smtClean="0">
                <a:latin typeface="Ebrima" pitchFamily="2" charset="0"/>
                <a:ea typeface="Ebrima" pitchFamily="2" charset="0"/>
                <a:cs typeface="Ebrima" pitchFamily="2" charset="0"/>
              </a:rPr>
              <a:t>Dunia perbankan saat ini menjadi salah satu sektor industri yang berkembang pesat di indonesia. Pasca krisis ekonomi dan moneter yang dialami oleh Indonesia pada tahun 1997-1998. Peristiwa ini sangat membawa dampak negatif bagi sendi kehidupan masyarakat, dan bahkan dunia perbankan yang didominasi oleh perbankan konvensional pun turut dalam krisis yang luar biasa tersebut.</a:t>
            </a:r>
          </a:p>
          <a:p>
            <a:pPr algn="just"/>
            <a:r>
              <a:rPr lang="id-ID" sz="1700" dirty="0" smtClean="0">
                <a:latin typeface="Ebrima" pitchFamily="2" charset="0"/>
                <a:ea typeface="Ebrima" pitchFamily="2" charset="0"/>
                <a:cs typeface="Ebrima" pitchFamily="2" charset="0"/>
              </a:rPr>
              <a:t>Untuk itu Pemerintah akhirnya merestrukturisasi dan merekapitalisasi bank-bank yang ada di Indonesia. Dan disaat yang bersamaan Pemerintah pun melakukan penggabungan (</a:t>
            </a:r>
            <a:r>
              <a:rPr lang="id-ID" sz="1700" i="1" dirty="0" smtClean="0">
                <a:latin typeface="Ebrima" pitchFamily="2" charset="0"/>
                <a:ea typeface="Ebrima" pitchFamily="2" charset="0"/>
                <a:cs typeface="Ebrima" pitchFamily="2" charset="0"/>
              </a:rPr>
              <a:t>merger</a:t>
            </a:r>
            <a:r>
              <a:rPr lang="id-ID" sz="1700" dirty="0" smtClean="0">
                <a:latin typeface="Ebrima" pitchFamily="2" charset="0"/>
                <a:ea typeface="Ebrima" pitchFamily="2" charset="0"/>
                <a:cs typeface="Ebrima" pitchFamily="2" charset="0"/>
              </a:rPr>
              <a:t>) 4 Bank yaitu Bank Dagang Negara, Bank Bumi Daya, Bank Exim dan Bapindo di</a:t>
            </a:r>
            <a:r>
              <a:rPr lang="id-ID" sz="1700" i="1" dirty="0" smtClean="0">
                <a:latin typeface="Ebrima" pitchFamily="2" charset="0"/>
                <a:ea typeface="Ebrima" pitchFamily="2" charset="0"/>
                <a:cs typeface="Ebrima" pitchFamily="2" charset="0"/>
              </a:rPr>
              <a:t>merger</a:t>
            </a:r>
            <a:r>
              <a:rPr lang="id-ID" sz="1700" dirty="0" smtClean="0">
                <a:latin typeface="Ebrima" pitchFamily="2" charset="0"/>
                <a:ea typeface="Ebrima" pitchFamily="2" charset="0"/>
                <a:cs typeface="Ebrima" pitchFamily="2" charset="0"/>
              </a:rPr>
              <a:t>  menjadi satu Bank baru yang diberi nama dengan PT. Bank Mandiri (Persero).</a:t>
            </a:r>
          </a:p>
          <a:p>
            <a:pPr algn="just"/>
            <a:r>
              <a:rPr lang="id-ID" sz="1700" dirty="0" smtClean="0">
                <a:latin typeface="Ebrima" pitchFamily="2" charset="0"/>
                <a:ea typeface="Ebrima" pitchFamily="2" charset="0"/>
                <a:cs typeface="Ebrima" pitchFamily="2" charset="0"/>
              </a:rPr>
              <a:t>Sebagai tindak lanjut dari keputusan </a:t>
            </a:r>
            <a:r>
              <a:rPr lang="id-ID" sz="1700" i="1" dirty="0" smtClean="0">
                <a:latin typeface="Ebrima" pitchFamily="2" charset="0"/>
                <a:ea typeface="Ebrima" pitchFamily="2" charset="0"/>
                <a:cs typeface="Ebrima" pitchFamily="2" charset="0"/>
              </a:rPr>
              <a:t>merger</a:t>
            </a:r>
            <a:r>
              <a:rPr lang="id-ID" sz="1700" dirty="0" smtClean="0">
                <a:latin typeface="Ebrima" pitchFamily="2" charset="0"/>
                <a:ea typeface="Ebrima" pitchFamily="2" charset="0"/>
                <a:cs typeface="Ebrima" pitchFamily="2" charset="0"/>
              </a:rPr>
              <a:t>  Bank Mandiri melakukan konsolidasi serta membentuk Tim Pengembangan Perbankan Syariah. Hal ini sesuai dengan diberlakukannya UU No. 10 tahun 1998 yang memberi peluang Bank Umum untuk melayani transaksi Syariah (</a:t>
            </a:r>
            <a:r>
              <a:rPr lang="id-ID" sz="1700" i="1" dirty="0" smtClean="0">
                <a:latin typeface="Ebrima" pitchFamily="2" charset="0"/>
                <a:ea typeface="Ebrima" pitchFamily="2" charset="0"/>
                <a:cs typeface="Ebrima" pitchFamily="2" charset="0"/>
              </a:rPr>
              <a:t>dual Banking system</a:t>
            </a:r>
            <a:r>
              <a:rPr lang="id-ID" sz="1700" dirty="0" smtClean="0">
                <a:latin typeface="Ebrima" pitchFamily="2" charset="0"/>
                <a:ea typeface="Ebrima" pitchFamily="2" charset="0"/>
                <a:cs typeface="Ebrima" pitchFamily="2"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1000" fill="hold"/>
                                        <p:tgtEl>
                                          <p:spTgt spid="2"/>
                                        </p:tgtEl>
                                      </p:cBhvr>
                                      <p:by x="100000" y="400000"/>
                                    </p:animScale>
                                  </p:childTnLst>
                                </p:cTn>
                              </p:par>
                            </p:childTnLst>
                          </p:cTn>
                        </p:par>
                      </p:childTnLst>
                    </p:cTn>
                  </p:par>
                  <p:par>
                    <p:cTn id="7" fill="hold">
                      <p:stCondLst>
                        <p:cond delay="indefinite"/>
                      </p:stCondLst>
                      <p:childTnLst>
                        <p:par>
                          <p:cTn id="8" fill="hold">
                            <p:stCondLst>
                              <p:cond delay="0"/>
                            </p:stCondLst>
                            <p:childTnLst>
                              <p:par>
                                <p:cTn id="9" presetID="63" presetClass="path" presetSubtype="0" accel="50000" decel="50000" fill="hold" grpId="0" nodeType="clickEffect">
                                  <p:stCondLst>
                                    <p:cond delay="0"/>
                                  </p:stCondLst>
                                  <p:childTnLst>
                                    <p:animMotion origin="layout" path="M -2.5E-6 -2.02312E-6 L 0.87778 -0.00693 " pathEditMode="relative" rAng="0" ptsTypes="AA">
                                      <p:cBhvr>
                                        <p:cTn id="10" dur="1000" fill="hold"/>
                                        <p:tgtEl>
                                          <p:spTgt spid="3">
                                            <p:txEl>
                                              <p:pRg st="0" end="0"/>
                                            </p:txEl>
                                          </p:spTgt>
                                        </p:tgtEl>
                                        <p:attrNameLst>
                                          <p:attrName>ppt_x</p:attrName>
                                          <p:attrName>ppt_y</p:attrName>
                                        </p:attrNameLst>
                                      </p:cBhvr>
                                      <p:rCtr x="439" y="-3"/>
                                    </p:animMotion>
                                  </p:childTnLst>
                                </p:cTn>
                              </p:par>
                            </p:childTnLst>
                          </p:cTn>
                        </p:par>
                      </p:childTnLst>
                    </p:cTn>
                  </p:par>
                  <p:par>
                    <p:cTn id="11" fill="hold">
                      <p:stCondLst>
                        <p:cond delay="indefinite"/>
                      </p:stCondLst>
                      <p:childTnLst>
                        <p:par>
                          <p:cTn id="12" fill="hold">
                            <p:stCondLst>
                              <p:cond delay="0"/>
                            </p:stCondLst>
                            <p:childTnLst>
                              <p:par>
                                <p:cTn id="13" presetID="63" presetClass="path" presetSubtype="0" accel="50000" decel="50000" fill="hold" grpId="0" nodeType="clickEffect">
                                  <p:stCondLst>
                                    <p:cond delay="0"/>
                                  </p:stCondLst>
                                  <p:childTnLst>
                                    <p:animMotion origin="layout" path="M -5.55556E-7 4.85549E-6 L 0.87865 -0.00532 " pathEditMode="relative" rAng="0" ptsTypes="AA">
                                      <p:cBhvr>
                                        <p:cTn id="14" dur="1000" fill="hold"/>
                                        <p:tgtEl>
                                          <p:spTgt spid="3">
                                            <p:txEl>
                                              <p:pRg st="1" end="1"/>
                                            </p:txEl>
                                          </p:spTgt>
                                        </p:tgtEl>
                                        <p:attrNameLst>
                                          <p:attrName>ppt_x</p:attrName>
                                          <p:attrName>ppt_y</p:attrName>
                                        </p:attrNameLst>
                                      </p:cBhvr>
                                      <p:rCtr x="439" y="-3"/>
                                    </p:animMotion>
                                  </p:childTnLst>
                                </p:cTn>
                              </p:par>
                            </p:childTnLst>
                          </p:cTn>
                        </p:par>
                      </p:childTnLst>
                    </p:cTn>
                  </p:par>
                  <p:par>
                    <p:cTn id="15" fill="hold">
                      <p:stCondLst>
                        <p:cond delay="indefinite"/>
                      </p:stCondLst>
                      <p:childTnLst>
                        <p:par>
                          <p:cTn id="16" fill="hold">
                            <p:stCondLst>
                              <p:cond delay="0"/>
                            </p:stCondLst>
                            <p:childTnLst>
                              <p:par>
                                <p:cTn id="17" presetID="63" presetClass="path" presetSubtype="0" accel="50000" decel="50000" fill="hold" grpId="0" nodeType="clickEffect">
                                  <p:stCondLst>
                                    <p:cond delay="0"/>
                                  </p:stCondLst>
                                  <p:childTnLst>
                                    <p:animMotion origin="layout" path="M -0.01215 0.0074 L 0.88195 -0.0037 " pathEditMode="relative" rAng="0" ptsTypes="AA">
                                      <p:cBhvr>
                                        <p:cTn id="18" dur="1000" fill="hold"/>
                                        <p:tgtEl>
                                          <p:spTgt spid="3">
                                            <p:txEl>
                                              <p:pRg st="2" end="2"/>
                                            </p:txEl>
                                          </p:spTgt>
                                        </p:tgtEl>
                                        <p:attrNameLst>
                                          <p:attrName>ppt_x</p:attrName>
                                          <p:attrName>ppt_y</p:attrName>
                                        </p:attrNameLst>
                                      </p:cBhvr>
                                      <p:rCtr x="447" y="-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572460" y="1741370"/>
            <a:ext cx="7424766" cy="3259266"/>
          </a:xfrm>
        </p:spPr>
        <p:txBody>
          <a:bodyPr>
            <a:normAutofit/>
          </a:bodyPr>
          <a:lstStyle/>
          <a:p>
            <a:pPr algn="just"/>
            <a:r>
              <a:rPr lang="id-ID" sz="1700" dirty="0" smtClean="0">
                <a:latin typeface="Ebrima" pitchFamily="2" charset="0"/>
                <a:ea typeface="Ebrima" pitchFamily="2" charset="0"/>
                <a:cs typeface="Ebrima" pitchFamily="2" charset="0"/>
              </a:rPr>
              <a:t>Dari pemberlakuan UU tersebut merupakan momentum yang tepat untuk melakukan konversi Bank Susila Bakti yang dimiliki oleh Yayasan Kesejahteraan Pegawai (YKP) PT Bank Dagang Negara dan PT Mahkota Prestasi dari Bank Konvensional menjadi Bank Syariah yang diberi nama menjadi Bank Syariah Mandiri yang tercantum dalam Akta Notaris: Sutjipto, SH, No. 23 tanggal 8 September 1999. </a:t>
            </a:r>
          </a:p>
          <a:p>
            <a:pPr algn="just"/>
            <a:r>
              <a:rPr lang="id-ID" sz="1700" dirty="0" smtClean="0">
                <a:latin typeface="Ebrima" pitchFamily="2" charset="0"/>
                <a:ea typeface="Ebrima" pitchFamily="2" charset="0"/>
                <a:cs typeface="Ebrima" pitchFamily="2" charset="0"/>
              </a:rPr>
              <a:t>Penulis melakukan penelitian di Bank Syariah Mandiri Cabang Bandung dengan menganalisis Laporan Laba/Rugi Bank. Berikut perolehan Laba/Rugi Bank Syariah Mandiri (BSM) dari tahun 2005 sampai dengan 2011.</a:t>
            </a:r>
            <a:endParaRPr lang="id-ID" sz="1700" dirty="0">
              <a:latin typeface="Ebrima" pitchFamily="2" charset="0"/>
              <a:ea typeface="Ebrima" pitchFamily="2" charset="0"/>
              <a:cs typeface="Ebrima"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08663 -0.00023 L 0.90399 0.00023 " pathEditMode="relative" rAng="0" ptsTypes="AA">
                                      <p:cBhvr>
                                        <p:cTn id="6" dur="2000" fill="hold"/>
                                        <p:tgtEl>
                                          <p:spTgt spid="3">
                                            <p:txEl>
                                              <p:pRg st="0" end="0"/>
                                            </p:txEl>
                                          </p:spTgt>
                                        </p:tgtEl>
                                        <p:attrNameLst>
                                          <p:attrName>ppt_x</p:attrName>
                                          <p:attrName>ppt_y</p:attrName>
                                        </p:attrNameLst>
                                      </p:cBhvr>
                                      <p:rCtr x="409" y="0"/>
                                    </p:animMotion>
                                  </p:childTnLst>
                                </p:cTn>
                              </p:par>
                            </p:childTnLst>
                          </p:cTn>
                        </p:par>
                      </p:childTnLst>
                    </p:cTn>
                  </p:par>
                  <p:par>
                    <p:cTn id="7" fill="hold">
                      <p:stCondLst>
                        <p:cond delay="indefinite"/>
                      </p:stCondLst>
                      <p:childTnLst>
                        <p:par>
                          <p:cTn id="8" fill="hold">
                            <p:stCondLst>
                              <p:cond delay="0"/>
                            </p:stCondLst>
                            <p:childTnLst>
                              <p:par>
                                <p:cTn id="9" presetID="63" presetClass="path" presetSubtype="0" accel="50000" decel="50000" fill="hold" grpId="0" nodeType="clickEffect">
                                  <p:stCondLst>
                                    <p:cond delay="0"/>
                                  </p:stCondLst>
                                  <p:childTnLst>
                                    <p:animMotion origin="layout" path="M -0.00782 -0.00023 L 0.90399 -0.00532 " pathEditMode="relative" rAng="0" ptsTypes="AA">
                                      <p:cBhvr>
                                        <p:cTn id="10" dur="2000" fill="hold"/>
                                        <p:tgtEl>
                                          <p:spTgt spid="3">
                                            <p:txEl>
                                              <p:pRg st="1" end="1"/>
                                            </p:txEl>
                                          </p:spTgt>
                                        </p:tgtEl>
                                        <p:attrNameLst>
                                          <p:attrName>ppt_x</p:attrName>
                                          <p:attrName>ppt_y</p:attrName>
                                        </p:attrNameLst>
                                      </p:cBhvr>
                                      <p:rCtr x="456" y="-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Laporan Laba/Rugi PT Bank Syariah Mandiri Tahun 2005-2011</a:t>
            </a:r>
            <a:endParaRPr lang="id-ID" dirty="0"/>
          </a:p>
        </p:txBody>
      </p:sp>
      <p:graphicFrame>
        <p:nvGraphicFramePr>
          <p:cNvPr id="5" name="Content Placeholder 4"/>
          <p:cNvGraphicFramePr>
            <a:graphicFrameLocks noGrp="1"/>
          </p:cNvGraphicFramePr>
          <p:nvPr>
            <p:ph sz="quarter" idx="1"/>
          </p:nvPr>
        </p:nvGraphicFramePr>
        <p:xfrm>
          <a:off x="2000232" y="1976309"/>
          <a:ext cx="4572032" cy="4024461"/>
        </p:xfrm>
        <a:graphic>
          <a:graphicData uri="http://schemas.openxmlformats.org/drawingml/2006/table">
            <a:tbl>
              <a:tblPr firstRow="1" bandRow="1">
                <a:tableStyleId>{5C22544A-7EE6-4342-B048-85BDC9FD1C3A}</a:tableStyleId>
              </a:tblPr>
              <a:tblGrid>
                <a:gridCol w="2286016"/>
                <a:gridCol w="2286016"/>
              </a:tblGrid>
              <a:tr h="429677">
                <a:tc>
                  <a:txBody>
                    <a:bodyPr/>
                    <a:lstStyle/>
                    <a:p>
                      <a:pPr algn="ctr"/>
                      <a:r>
                        <a:rPr lang="id-ID" dirty="0" smtClean="0">
                          <a:latin typeface="Bradley Hand ITC" pitchFamily="66" charset="0"/>
                        </a:rPr>
                        <a:t>TAHUN</a:t>
                      </a:r>
                      <a:endParaRPr lang="id-ID" dirty="0">
                        <a:latin typeface="Bradley Hand ITC" pitchFamily="66" charset="0"/>
                      </a:endParaRPr>
                    </a:p>
                  </a:txBody>
                  <a:tcPr anchor="ctr"/>
                </a:tc>
                <a:tc>
                  <a:txBody>
                    <a:bodyPr/>
                    <a:lstStyle/>
                    <a:p>
                      <a:pPr algn="ctr"/>
                      <a:r>
                        <a:rPr lang="id-ID" dirty="0" smtClean="0">
                          <a:latin typeface="Bradley Hand ITC" pitchFamily="66" charset="0"/>
                        </a:rPr>
                        <a:t>PEROLEHAN</a:t>
                      </a:r>
                      <a:r>
                        <a:rPr lang="id-ID" baseline="0" dirty="0" smtClean="0">
                          <a:latin typeface="Bradley Hand ITC" pitchFamily="66" charset="0"/>
                        </a:rPr>
                        <a:t> LABA</a:t>
                      </a:r>
                      <a:endParaRPr lang="id-ID" dirty="0">
                        <a:latin typeface="Bradley Hand ITC" pitchFamily="66" charset="0"/>
                      </a:endParaRPr>
                    </a:p>
                  </a:txBody>
                  <a:tcPr anchor="ctr"/>
                </a:tc>
              </a:tr>
              <a:tr h="449348">
                <a:tc>
                  <a:txBody>
                    <a:bodyPr/>
                    <a:lstStyle/>
                    <a:p>
                      <a:pPr algn="ctr"/>
                      <a:r>
                        <a:rPr lang="id-ID" dirty="0" smtClean="0"/>
                        <a:t>2005</a:t>
                      </a:r>
                      <a:endParaRPr lang="id-ID" dirty="0"/>
                    </a:p>
                  </a:txBody>
                  <a:tcPr anchor="ctr"/>
                </a:tc>
                <a:tc>
                  <a:txBody>
                    <a:bodyPr/>
                    <a:lstStyle/>
                    <a:p>
                      <a:pPr algn="ctr"/>
                      <a:r>
                        <a:rPr lang="id-ID" dirty="0" smtClean="0"/>
                        <a:t>83.819.281.000</a:t>
                      </a:r>
                      <a:endParaRPr lang="id-ID" dirty="0"/>
                    </a:p>
                  </a:txBody>
                  <a:tcPr anchor="ctr"/>
                </a:tc>
              </a:tr>
              <a:tr h="449348">
                <a:tc>
                  <a:txBody>
                    <a:bodyPr/>
                    <a:lstStyle/>
                    <a:p>
                      <a:pPr algn="ctr"/>
                      <a:r>
                        <a:rPr lang="id-ID" dirty="0" smtClean="0"/>
                        <a:t>2006</a:t>
                      </a:r>
                      <a:endParaRPr lang="id-ID" dirty="0"/>
                    </a:p>
                  </a:txBody>
                  <a:tcPr anchor="ctr"/>
                </a:tc>
                <a:tc>
                  <a:txBody>
                    <a:bodyPr/>
                    <a:lstStyle/>
                    <a:p>
                      <a:pPr algn="ctr"/>
                      <a:r>
                        <a:rPr lang="id-ID" dirty="0" smtClean="0"/>
                        <a:t>65.480.398.000</a:t>
                      </a:r>
                      <a:endParaRPr lang="id-ID" dirty="0"/>
                    </a:p>
                  </a:txBody>
                  <a:tcPr anchor="ctr"/>
                </a:tc>
              </a:tr>
              <a:tr h="449348">
                <a:tc>
                  <a:txBody>
                    <a:bodyPr/>
                    <a:lstStyle/>
                    <a:p>
                      <a:pPr algn="ctr"/>
                      <a:r>
                        <a:rPr lang="id-ID" dirty="0" smtClean="0"/>
                        <a:t>2007</a:t>
                      </a:r>
                      <a:endParaRPr lang="id-ID" dirty="0"/>
                    </a:p>
                  </a:txBody>
                  <a:tcPr anchor="ctr"/>
                </a:tc>
                <a:tc>
                  <a:txBody>
                    <a:bodyPr/>
                    <a:lstStyle/>
                    <a:p>
                      <a:pPr algn="ctr"/>
                      <a:r>
                        <a:rPr lang="id-ID" dirty="0" smtClean="0"/>
                        <a:t>115.455.198.000</a:t>
                      </a:r>
                      <a:endParaRPr lang="id-ID" dirty="0"/>
                    </a:p>
                  </a:txBody>
                  <a:tcPr anchor="ctr"/>
                </a:tc>
              </a:tr>
              <a:tr h="449348">
                <a:tc>
                  <a:txBody>
                    <a:bodyPr/>
                    <a:lstStyle/>
                    <a:p>
                      <a:pPr algn="ctr"/>
                      <a:r>
                        <a:rPr lang="id-ID" dirty="0" smtClean="0"/>
                        <a:t>20008</a:t>
                      </a:r>
                      <a:endParaRPr lang="id-ID" dirty="0"/>
                    </a:p>
                  </a:txBody>
                  <a:tcPr anchor="ctr"/>
                </a:tc>
                <a:tc>
                  <a:txBody>
                    <a:bodyPr/>
                    <a:lstStyle/>
                    <a:p>
                      <a:pPr algn="ctr"/>
                      <a:r>
                        <a:rPr lang="id-ID" dirty="0" smtClean="0"/>
                        <a:t>196.415.940.227</a:t>
                      </a:r>
                      <a:endParaRPr lang="id-ID" dirty="0"/>
                    </a:p>
                  </a:txBody>
                  <a:tcPr anchor="ctr"/>
                </a:tc>
              </a:tr>
              <a:tr h="449348">
                <a:tc>
                  <a:txBody>
                    <a:bodyPr/>
                    <a:lstStyle/>
                    <a:p>
                      <a:pPr algn="ctr"/>
                      <a:r>
                        <a:rPr lang="id-ID" dirty="0" smtClean="0"/>
                        <a:t>2009</a:t>
                      </a:r>
                      <a:endParaRPr lang="id-ID" dirty="0"/>
                    </a:p>
                  </a:txBody>
                  <a:tcPr anchor="ctr"/>
                </a:tc>
                <a:tc>
                  <a:txBody>
                    <a:bodyPr/>
                    <a:lstStyle/>
                    <a:p>
                      <a:pPr algn="ctr"/>
                      <a:r>
                        <a:rPr lang="id-ID" dirty="0" smtClean="0"/>
                        <a:t>290.942.628.653</a:t>
                      </a:r>
                      <a:endParaRPr lang="id-ID" dirty="0"/>
                    </a:p>
                  </a:txBody>
                  <a:tcPr anchor="ctr"/>
                </a:tc>
              </a:tr>
              <a:tr h="449348">
                <a:tc>
                  <a:txBody>
                    <a:bodyPr/>
                    <a:lstStyle/>
                    <a:p>
                      <a:pPr algn="ctr"/>
                      <a:r>
                        <a:rPr lang="id-ID" dirty="0" smtClean="0"/>
                        <a:t>2010</a:t>
                      </a:r>
                      <a:endParaRPr lang="id-ID" dirty="0"/>
                    </a:p>
                  </a:txBody>
                  <a:tcPr anchor="ctr"/>
                </a:tc>
                <a:tc>
                  <a:txBody>
                    <a:bodyPr/>
                    <a:lstStyle/>
                    <a:p>
                      <a:pPr algn="ctr"/>
                      <a:r>
                        <a:rPr lang="id-ID" dirty="0" smtClean="0"/>
                        <a:t>418.519.817.950</a:t>
                      </a:r>
                      <a:endParaRPr lang="id-ID" dirty="0"/>
                    </a:p>
                  </a:txBody>
                  <a:tcPr anchor="ctr"/>
                </a:tc>
              </a:tr>
              <a:tr h="449348">
                <a:tc>
                  <a:txBody>
                    <a:bodyPr/>
                    <a:lstStyle/>
                    <a:p>
                      <a:pPr algn="ctr"/>
                      <a:r>
                        <a:rPr lang="id-ID" dirty="0" smtClean="0"/>
                        <a:t>2011</a:t>
                      </a:r>
                      <a:endParaRPr lang="id-ID" dirty="0"/>
                    </a:p>
                  </a:txBody>
                  <a:tcPr anchor="ctr"/>
                </a:tc>
                <a:tc>
                  <a:txBody>
                    <a:bodyPr/>
                    <a:lstStyle/>
                    <a:p>
                      <a:pPr algn="ctr"/>
                      <a:r>
                        <a:rPr lang="id-ID" dirty="0" smtClean="0"/>
                        <a:t>551.070.247.617</a:t>
                      </a:r>
                      <a:endParaRPr lang="id-ID" dirty="0"/>
                    </a:p>
                  </a:txBody>
                  <a:tcPr anchor="ctr"/>
                </a:tc>
              </a:tr>
              <a:tr h="449348">
                <a:tc gridSpan="2">
                  <a:txBody>
                    <a:bodyPr/>
                    <a:lstStyle/>
                    <a:p>
                      <a:pPr algn="l"/>
                      <a:r>
                        <a:rPr lang="id-ID" sz="1200" dirty="0" smtClean="0"/>
                        <a:t>Sumber: </a:t>
                      </a:r>
                      <a:r>
                        <a:rPr lang="id-ID" sz="1200" i="1" dirty="0" smtClean="0"/>
                        <a:t>syariahmandiri.co.id</a:t>
                      </a:r>
                      <a:endParaRPr lang="id-ID" sz="1200" i="1" dirty="0"/>
                    </a:p>
                  </a:txBody>
                  <a:tcPr/>
                </a:tc>
                <a:tc hMerge="1">
                  <a:txBody>
                    <a:bodyPr/>
                    <a:lstStyle/>
                    <a:p>
                      <a:pPr algn="ctr"/>
                      <a:endParaRPr lang="id-ID" dirty="0"/>
                    </a:p>
                  </a:txBody>
                  <a:tcPr anchor="ctr"/>
                </a:tc>
              </a:tr>
            </a:tbl>
          </a:graphicData>
        </a:graphic>
      </p:graphicFrame>
    </p:spTree>
  </p:cSld>
  <p:clrMapOvr>
    <a:masterClrMapping/>
  </p:clrMapOvr>
  <p:transition>
    <p:randomBa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19134" y="2000240"/>
            <a:ext cx="7496204" cy="3000396"/>
          </a:xfrm>
        </p:spPr>
        <p:txBody>
          <a:bodyPr>
            <a:normAutofit lnSpcReduction="10000"/>
          </a:bodyPr>
          <a:lstStyle/>
          <a:p>
            <a:pPr algn="just"/>
            <a:r>
              <a:rPr lang="id-ID" dirty="0" smtClean="0">
                <a:latin typeface="Tempus Sans ITC" pitchFamily="82" charset="0"/>
              </a:rPr>
              <a:t>Dari tabel tersebut dapat diketahui bahwa perolehan laba pada tahun 2005-2006 mengalami penurunan hal ini dikarenakan pada tahun tersebut kurangnya strategi marketing yang dilakukan BSM yang mengakibatkan pendapatan pada jual-beli menurun, dan adanya biaya operasional seperti beban administrasi dan beban umum yang meningkat bila dibandingkan dengan tahun 2005.</a:t>
            </a:r>
            <a:endParaRPr lang="id-ID" dirty="0">
              <a:latin typeface="Tempus Sans ITC" pitchFamily="82" charset="0"/>
            </a:endParaRP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6444" y="714356"/>
            <a:ext cx="5143536" cy="928694"/>
          </a:xfrm>
        </p:spPr>
        <p:txBody>
          <a:bodyPr>
            <a:noAutofit/>
          </a:bodyPr>
          <a:lstStyle/>
          <a:p>
            <a:pPr algn="ctr"/>
            <a:r>
              <a:rPr lang="id-ID" sz="5400" dirty="0" smtClean="0">
                <a:latin typeface="Browallia New" pitchFamily="34" charset="-34"/>
                <a:cs typeface="Browallia New" pitchFamily="34" charset="-34"/>
              </a:rPr>
              <a:t>TUJUAN PENELITIAN</a:t>
            </a:r>
            <a:endParaRPr lang="id-ID" sz="5400" dirty="0">
              <a:latin typeface="Browallia New" pitchFamily="34" charset="-34"/>
              <a:cs typeface="Browallia New" pitchFamily="34" charset="-34"/>
            </a:endParaRPr>
          </a:p>
        </p:txBody>
      </p:sp>
      <p:sp>
        <p:nvSpPr>
          <p:cNvPr id="3" name="Content Placeholder 2"/>
          <p:cNvSpPr>
            <a:spLocks noGrp="1"/>
          </p:cNvSpPr>
          <p:nvPr>
            <p:ph sz="quarter" idx="1"/>
          </p:nvPr>
        </p:nvSpPr>
        <p:spPr>
          <a:xfrm>
            <a:off x="647696" y="2071678"/>
            <a:ext cx="7424766" cy="2328866"/>
          </a:xfrm>
        </p:spPr>
        <p:txBody>
          <a:bodyPr>
            <a:normAutofit lnSpcReduction="10000"/>
          </a:bodyPr>
          <a:lstStyle/>
          <a:p>
            <a:r>
              <a:rPr lang="id-ID" dirty="0" smtClean="0"/>
              <a:t>Untuk mengetahui perkembangan laba/rugi pada Bank Syariah Mandiri periode tahun 2005-2011.</a:t>
            </a:r>
          </a:p>
          <a:p>
            <a:r>
              <a:rPr lang="id-ID" dirty="0" smtClean="0"/>
              <a:t>Untuk mengetahui kendala/solusi yang dilakukan oleh pihak bank dalam mempertahankan tingkat keuntungan bank.</a:t>
            </a: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6146 -0.09318 C 0.19063 -0.10312 0.44254 -0.1126 0.49376 -0.09318 C 0.5448 -0.07353 0.19428 0.00278 0.24775 0.02428 C 0.30122 0.04601 0.71841 0.03376 0.81268 0.03515 " pathEditMode="relative" rAng="0" ptsTypes="aaaA">
                                      <p:cBhvr>
                                        <p:cTn id="6" dur="3000" fill="hold"/>
                                        <p:tgtEl>
                                          <p:spTgt spid="2"/>
                                        </p:tgtEl>
                                        <p:attrNameLst>
                                          <p:attrName>ppt_x</p:attrName>
                                          <p:attrName>ppt_y</p:attrName>
                                        </p:attrNameLst>
                                      </p:cBhvr>
                                      <p:rCtr x="437" y="60"/>
                                    </p:animMotion>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2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3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68264"/>
            <a:ext cx="7496204" cy="917596"/>
          </a:xfrm>
        </p:spPr>
        <p:txBody>
          <a:bodyPr/>
          <a:lstStyle/>
          <a:p>
            <a:pPr algn="ctr"/>
            <a:r>
              <a:rPr lang="id-ID" dirty="0" smtClean="0"/>
              <a:t>Pengertian Bank</a:t>
            </a:r>
            <a:endParaRPr lang="id-ID" dirty="0"/>
          </a:p>
        </p:txBody>
      </p:sp>
      <p:sp>
        <p:nvSpPr>
          <p:cNvPr id="3" name="Content Placeholder 2"/>
          <p:cNvSpPr>
            <a:spLocks noGrp="1"/>
          </p:cNvSpPr>
          <p:nvPr>
            <p:ph sz="quarter" idx="1"/>
          </p:nvPr>
        </p:nvSpPr>
        <p:spPr>
          <a:xfrm>
            <a:off x="428596" y="1928802"/>
            <a:ext cx="7643866" cy="2857520"/>
          </a:xfrm>
        </p:spPr>
        <p:txBody>
          <a:bodyPr>
            <a:normAutofit lnSpcReduction="10000"/>
          </a:bodyPr>
          <a:lstStyle/>
          <a:p>
            <a:pPr algn="just"/>
            <a:r>
              <a:rPr lang="id-ID" sz="2000" dirty="0" smtClean="0">
                <a:latin typeface="Candara" pitchFamily="34" charset="0"/>
              </a:rPr>
              <a:t>Dalam RUU Nomor 10 tahun 1998 disebutkan bahwa Bank Umum merupakan Bank yang melaksanakan kegiatan usaha secara Konvensional atau berdasarkan Prinsip Syariah yang dalam kegiatannya memberikan jasa dalam lalu lintas pembayaran.</a:t>
            </a:r>
          </a:p>
          <a:p>
            <a:pPr algn="just"/>
            <a:r>
              <a:rPr lang="id-ID" sz="2000" dirty="0" smtClean="0">
                <a:latin typeface="Candara" pitchFamily="34" charset="0"/>
              </a:rPr>
              <a:t>Menurut Rivai, Veithzal., 2007 Bank Syariah adalah Bank yang melaksanakan kegiatan usaha berdasarkan Prinsip Syariah, yaitu aturan perjanjian berdasarkan hukum Islam antara Bank dan pihak lain untuk penyimpanan dana atau pembiayaan kegiatan usaha, atau kegiatan lainnya yang dinyatakan sesuai Syariah.  </a:t>
            </a:r>
          </a:p>
          <a:p>
            <a:pPr algn="just"/>
            <a:endParaRPr lang="id-ID" sz="2000" dirty="0">
              <a:latin typeface="Candara" pitchFamily="34" charset="0"/>
            </a:endParaRPr>
          </a:p>
        </p:txBody>
      </p:sp>
    </p:spTree>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7496204" cy="774720"/>
          </a:xfrm>
        </p:spPr>
        <p:txBody>
          <a:bodyPr/>
          <a:lstStyle/>
          <a:p>
            <a:pPr algn="ctr"/>
            <a:r>
              <a:rPr lang="id-ID" dirty="0" smtClean="0"/>
              <a:t>Laporan Keuangan Bank</a:t>
            </a:r>
            <a:endParaRPr lang="id-ID" dirty="0"/>
          </a:p>
        </p:txBody>
      </p:sp>
      <p:sp>
        <p:nvSpPr>
          <p:cNvPr id="3" name="Content Placeholder 2"/>
          <p:cNvSpPr>
            <a:spLocks noGrp="1"/>
          </p:cNvSpPr>
          <p:nvPr>
            <p:ph sz="quarter" idx="1"/>
          </p:nvPr>
        </p:nvSpPr>
        <p:spPr>
          <a:xfrm>
            <a:off x="500034" y="1857364"/>
            <a:ext cx="7715304" cy="3857652"/>
          </a:xfrm>
        </p:spPr>
        <p:txBody>
          <a:bodyPr>
            <a:normAutofit fontScale="85000" lnSpcReduction="10000"/>
          </a:bodyPr>
          <a:lstStyle/>
          <a:p>
            <a:pPr algn="just"/>
            <a:r>
              <a:rPr lang="id-ID" dirty="0" smtClean="0"/>
              <a:t>Menurut Kasmir, 2004 laporan keuangan bank menunjukkan kondisi keuangan bank secara keseluruhan. Dari laporan ini akan terbaca bagaimana kondisi bank yang sesungguhnya, termasuk kelemahan dan kekuatan yang dimiliki. Laporan ini juga menunjukkan kinerja manajemen bank selama satu periode.</a:t>
            </a:r>
          </a:p>
          <a:p>
            <a:pPr algn="just"/>
            <a:r>
              <a:rPr lang="id-ID" dirty="0" smtClean="0"/>
              <a:t>Laporan keuangan Bank Umum Syariah menurut Rivai, Veithzal., 2007 terdiri dari: laporan neraca, laporan komitmen dan kontinjensi, dan laporan laba-rugi</a:t>
            </a:r>
            <a:r>
              <a:rPr lang="id-ID" dirty="0" smtClean="0"/>
              <a:t>.</a:t>
            </a:r>
          </a:p>
          <a:p>
            <a:pPr algn="just"/>
            <a:r>
              <a:rPr lang="id-ID" dirty="0" smtClean="0"/>
              <a:t>Laporan laba-rugi menurut Rivai, Veithzal., 2007 merupakan laporan mengenai jumlah kumulatif dari pendapatan dan beban dalam rupiah dan valuta asing sejak awal tahun buku sampai dengan tanggal laporan.</a:t>
            </a:r>
          </a:p>
          <a:p>
            <a:pPr algn="just"/>
            <a:endParaRPr lang="id-ID" dirty="0" smtClean="0"/>
          </a:p>
          <a:p>
            <a:endParaRPr lang="id-ID" dirty="0" smtClean="0"/>
          </a:p>
          <a:p>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id-ID" dirty="0" smtClean="0"/>
              <a:t>Metode Penelitian</a:t>
            </a:r>
            <a:endParaRPr lang="id-ID" dirty="0"/>
          </a:p>
        </p:txBody>
      </p:sp>
      <p:sp>
        <p:nvSpPr>
          <p:cNvPr id="5" name="Content Placeholder 4"/>
          <p:cNvSpPr>
            <a:spLocks noGrp="1"/>
          </p:cNvSpPr>
          <p:nvPr>
            <p:ph sz="quarter" idx="1"/>
          </p:nvPr>
        </p:nvSpPr>
        <p:spPr>
          <a:xfrm>
            <a:off x="647696" y="2143116"/>
            <a:ext cx="7424766" cy="2786082"/>
          </a:xfrm>
        </p:spPr>
        <p:txBody>
          <a:bodyPr/>
          <a:lstStyle/>
          <a:p>
            <a:r>
              <a:rPr lang="id-ID" dirty="0" smtClean="0"/>
              <a:t>Dalam penelitian ini peneliti menggunakan metode deskriptif kuantitatif, karena penelitian yang dilakukan peneliti digunakan untuk menggambarkan atau menganalisis hasil penelitian yang berupa angka-angka dan tidak digunakan untuk membuat kesimpulan yang lebih luas.   </a:t>
            </a:r>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251</TotalTime>
  <Words>796</Words>
  <Application>Microsoft Office PowerPoint</Application>
  <PresentationFormat>On-screen Show (4:3)</PresentationFormat>
  <Paragraphs>55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ANALISIS LAPORAN LABA/RUGI PADA BANK SYARIAH MANDIRI PERIODE 2005-2011</vt:lpstr>
      <vt:lpstr>Latar Belakang Penelitian</vt:lpstr>
      <vt:lpstr>Slide 3</vt:lpstr>
      <vt:lpstr>Laporan Laba/Rugi PT Bank Syariah Mandiri Tahun 2005-2011</vt:lpstr>
      <vt:lpstr>Slide 5</vt:lpstr>
      <vt:lpstr>TUJUAN PENELITIAN</vt:lpstr>
      <vt:lpstr>Pengertian Bank</vt:lpstr>
      <vt:lpstr>Laporan Keuangan Bank</vt:lpstr>
      <vt:lpstr>Metode Penelitian</vt:lpstr>
      <vt:lpstr>Perkembangan laba/rugi bank Syariah Mandiri Periode 2005-2011</vt:lpstr>
      <vt:lpstr>Solusi/Kendala pihak bank dalam mempertahankan tingkat keuntungan bank</vt:lpstr>
      <vt:lpstr>Kesimpulan</vt:lpstr>
      <vt:lpstr>Saran</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LAPORAN LABA/RUGI PADA BANK SYARIAH MANDIRI</dc:title>
  <dc:creator>7</dc:creator>
  <cp:lastModifiedBy>7</cp:lastModifiedBy>
  <cp:revision>47</cp:revision>
  <dcterms:created xsi:type="dcterms:W3CDTF">2012-07-23T10:36:17Z</dcterms:created>
  <dcterms:modified xsi:type="dcterms:W3CDTF">2012-07-26T09:09:45Z</dcterms:modified>
</cp:coreProperties>
</file>