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5" r:id="rId6"/>
    <p:sldId id="261" r:id="rId7"/>
    <p:sldId id="264" r:id="rId8"/>
    <p:sldId id="263" r:id="rId9"/>
    <p:sldId id="267" r:id="rId10"/>
  </p:sldIdLst>
  <p:sldSz cx="10150475" cy="7616825"/>
  <p:notesSz cx="6858000" cy="9144000"/>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0662" autoAdjust="0"/>
    <p:restoredTop sz="90929"/>
  </p:normalViewPr>
  <p:slideViewPr>
    <p:cSldViewPr>
      <p:cViewPr>
        <p:scale>
          <a:sx n="60" d="100"/>
          <a:sy n="60" d="100"/>
        </p:scale>
        <p:origin x="-1662" y="-72"/>
      </p:cViewPr>
      <p:guideLst>
        <p:guide orient="horz" pos="2399"/>
        <p:guide pos="3197"/>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video" Target="file:///D:\Gambar\theme%20u%20presentasi\Animated%20Global%203\ppp_ani_glo_cross_hair_tle.avi" TargetMode="Externa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082" name="Picture 10" descr="D:\nicks computer\new global series again!!!\blue globe template\global01_title.jpg"/>
          <p:cNvPicPr>
            <a:picLocks noChangeAspect="1" noChangeArrowheads="1"/>
          </p:cNvPicPr>
          <p:nvPr/>
        </p:nvPicPr>
        <p:blipFill>
          <a:blip r:embed="rId3"/>
          <a:srcRect/>
          <a:stretch>
            <a:fillRect/>
          </a:stretch>
        </p:blipFill>
        <p:spPr bwMode="auto">
          <a:xfrm>
            <a:off x="0" y="0"/>
            <a:ext cx="10150475" cy="7613650"/>
          </a:xfrm>
          <a:prstGeom prst="rect">
            <a:avLst/>
          </a:prstGeom>
          <a:noFill/>
        </p:spPr>
      </p:pic>
      <p:sp>
        <p:nvSpPr>
          <p:cNvPr id="3075" name="Rectangle 3"/>
          <p:cNvSpPr>
            <a:spLocks noGrp="1" noChangeArrowheads="1"/>
          </p:cNvSpPr>
          <p:nvPr>
            <p:ph type="ctrTitle"/>
          </p:nvPr>
        </p:nvSpPr>
        <p:spPr>
          <a:xfrm>
            <a:off x="2286000" y="1905000"/>
            <a:ext cx="7239000" cy="838200"/>
          </a:xfrm>
        </p:spPr>
        <p:txBody>
          <a:bodyPr/>
          <a:lstStyle>
            <a:lvl1pPr algn="ctr">
              <a:defRPr/>
            </a:lvl1pPr>
          </a:lstStyle>
          <a:p>
            <a:r>
              <a:rPr lang="en-US" smtClean="0"/>
              <a:t>Click to edit Master title style</a:t>
            </a:r>
            <a:endParaRPr lang="en-US"/>
          </a:p>
        </p:txBody>
      </p:sp>
      <p:sp>
        <p:nvSpPr>
          <p:cNvPr id="3076" name="Rectangle 4"/>
          <p:cNvSpPr>
            <a:spLocks noGrp="1" noChangeArrowheads="1"/>
          </p:cNvSpPr>
          <p:nvPr>
            <p:ph type="subTitle" idx="1"/>
          </p:nvPr>
        </p:nvSpPr>
        <p:spPr>
          <a:xfrm>
            <a:off x="2286000" y="2971800"/>
            <a:ext cx="7239000" cy="1371600"/>
          </a:xfrm>
        </p:spPr>
        <p:txBody>
          <a:bodyPr/>
          <a:lstStyle>
            <a:lvl1pPr marL="0" indent="0" algn="ctr">
              <a:buFontTx/>
              <a:buNone/>
              <a:defRPr/>
            </a:lvl1pPr>
          </a:lstStyle>
          <a:p>
            <a:r>
              <a:rPr lang="en-US" smtClean="0"/>
              <a:t>Click to edit Master subtitle style</a:t>
            </a:r>
            <a:endParaRPr lang="en-US"/>
          </a:p>
        </p:txBody>
      </p:sp>
      <p:sp>
        <p:nvSpPr>
          <p:cNvPr id="3083" name="Rectangle 11"/>
          <p:cNvSpPr>
            <a:spLocks noGrp="1" noChangeArrowheads="1"/>
          </p:cNvSpPr>
          <p:nvPr>
            <p:ph type="dt" sz="half" idx="2"/>
          </p:nvPr>
        </p:nvSpPr>
        <p:spPr>
          <a:xfrm>
            <a:off x="0" y="7329488"/>
            <a:ext cx="1295400" cy="284162"/>
          </a:xfrm>
        </p:spPr>
        <p:txBody>
          <a:bodyPr/>
          <a:lstStyle>
            <a:lvl1pPr>
              <a:defRPr/>
            </a:lvl1pPr>
          </a:lstStyle>
          <a:p>
            <a:endParaRPr lang="en-US"/>
          </a:p>
        </p:txBody>
      </p:sp>
      <p:sp>
        <p:nvSpPr>
          <p:cNvPr id="3084" name="Rectangle 12"/>
          <p:cNvSpPr>
            <a:spLocks noGrp="1" noChangeArrowheads="1"/>
          </p:cNvSpPr>
          <p:nvPr>
            <p:ph type="ftr" sz="quarter" idx="3"/>
          </p:nvPr>
        </p:nvSpPr>
        <p:spPr>
          <a:xfrm>
            <a:off x="2362200" y="7388225"/>
            <a:ext cx="5410200" cy="225425"/>
          </a:xfrm>
        </p:spPr>
        <p:txBody>
          <a:bodyPr/>
          <a:lstStyle>
            <a:lvl1pPr>
              <a:defRPr/>
            </a:lvl1pPr>
          </a:lstStyle>
          <a:p>
            <a:endParaRPr lang="en-US"/>
          </a:p>
        </p:txBody>
      </p:sp>
      <p:sp>
        <p:nvSpPr>
          <p:cNvPr id="3085" name="Rectangle 13"/>
          <p:cNvSpPr>
            <a:spLocks noGrp="1" noChangeArrowheads="1"/>
          </p:cNvSpPr>
          <p:nvPr>
            <p:ph type="sldNum" sz="quarter" idx="4"/>
          </p:nvPr>
        </p:nvSpPr>
        <p:spPr>
          <a:xfrm>
            <a:off x="9448800" y="7312025"/>
            <a:ext cx="701675" cy="301625"/>
          </a:xfrm>
        </p:spPr>
        <p:txBody>
          <a:bodyPr/>
          <a:lstStyle>
            <a:lvl1pPr>
              <a:defRPr/>
            </a:lvl1pPr>
          </a:lstStyle>
          <a:p>
            <a:fld id="{06CD50D3-3B77-462F-B3D8-0C67B92864B0}" type="slidenum">
              <a:rPr lang="en-US"/>
              <a:pPr/>
              <a:t>‹#›</a:t>
            </a:fld>
            <a:endParaRPr lang="en-US"/>
          </a:p>
        </p:txBody>
      </p:sp>
      <p:pic>
        <p:nvPicPr>
          <p:cNvPr id="3086" name="ppp_ani_glo_cross_hair_tle.avi">
            <a:hlinkClick r:id="" action="ppaction://media"/>
          </p:cNvPr>
          <p:cNvPicPr>
            <a:picLocks noRot="1" noChangeAspect="1" noChangeArrowheads="1"/>
          </p:cNvPicPr>
          <p:nvPr>
            <a:videoFile r:link="rId1"/>
          </p:nvPr>
        </p:nvPicPr>
        <p:blipFill>
          <a:blip r:embed="rId4"/>
          <a:srcRect/>
          <a:stretch>
            <a:fillRect/>
          </a:stretch>
        </p:blipFill>
        <p:spPr bwMode="auto">
          <a:xfrm>
            <a:off x="647700" y="5127625"/>
            <a:ext cx="1903413" cy="190341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308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repeatCount="indefinite" fill="hold" display="0">
                  <p:stCondLst>
                    <p:cond delay="indefinite"/>
                  </p:stCondLst>
                  <p:endCondLst>
                    <p:cond evt="onPrev" delay="0">
                      <p:tgtEl>
                        <p:sldTgt/>
                      </p:tgtEl>
                    </p:cond>
                  </p:endCondLst>
                </p:cTn>
                <p:tgtEl>
                  <p:spTgt spid="3086"/>
                </p:tgtEl>
              </p:cMediaNode>
            </p:video>
            <p:seq concurrent="1" nextAc="seek">
              <p:cTn id="8" restart="whenNotActive" fill="hold" evtFilter="cancelBubble" nodeType="interactiveSeq">
                <p:stCondLst>
                  <p:cond evt="onClick" delay="0">
                    <p:tgtEl>
                      <p:spTgt spid="308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086"/>
                                        </p:tgtEl>
                                      </p:cBhvr>
                                    </p:cmd>
                                  </p:childTnLst>
                                </p:cTn>
                              </p:par>
                            </p:childTnLst>
                          </p:cTn>
                        </p:par>
                      </p:childTnLst>
                    </p:cTn>
                  </p:par>
                </p:childTnLst>
              </p:cTn>
              <p:nextCondLst>
                <p:cond evt="onClick" delay="0">
                  <p:tgtEl>
                    <p:spTgt spid="3086"/>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55C7675-C7AA-4D64-A913-A1BAB5D4BEB6}"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37500" y="0"/>
            <a:ext cx="2212975" cy="7162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95400" y="0"/>
            <a:ext cx="6489700" cy="7162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ADB0470-25AA-435F-AEAB-1B86235C193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B8814B7-A42B-40F6-96B2-E310E24CBE33}"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01688" y="4894263"/>
            <a:ext cx="8628062" cy="1512887"/>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01688" y="3228975"/>
            <a:ext cx="8628062" cy="1665288"/>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6D6F122-F93A-4FF8-B8C6-A32335717DA3}"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5400" y="1676400"/>
            <a:ext cx="42291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676900" y="1676400"/>
            <a:ext cx="42291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7C08AE3-9190-4030-A3FF-EC92C4B1F3F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304800"/>
            <a:ext cx="9134475" cy="1270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8000" y="1704975"/>
            <a:ext cx="4484688" cy="7112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8000" y="2416175"/>
            <a:ext cx="4484688" cy="43878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56200" y="1704975"/>
            <a:ext cx="4486275" cy="7112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56200" y="2416175"/>
            <a:ext cx="4486275" cy="43878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5E7F752-A4AA-444E-8E3F-0890D9BE609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D8EEBEDD-662B-4628-8969-C78D509730AE}"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0C83243-55D7-4AD2-8761-4760999E4A1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0" y="303213"/>
            <a:ext cx="3338513" cy="12906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68750" y="303213"/>
            <a:ext cx="5673725" cy="65008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8000" y="1593850"/>
            <a:ext cx="3338513" cy="52101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FB874FA-CEDF-417F-B7F4-C536CB1BBD9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89138" y="5332413"/>
            <a:ext cx="6091237" cy="6286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89138" y="681038"/>
            <a:ext cx="6091237" cy="45704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989138" y="5961063"/>
            <a:ext cx="6091237" cy="8937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C481262-6F4E-484E-97AE-A353AE4735A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ideo" Target="file:///D:\Gambar\theme%20u%20presentasi\Animated%20Global%203\ppp_ani_glo_cross_hair_txt.avi"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4" name="Picture 10" descr="D:\nicks computer\new global series again!!!\blue globe template\global01_txt.jpg"/>
          <p:cNvPicPr>
            <a:picLocks noChangeAspect="1" noChangeArrowheads="1"/>
          </p:cNvPicPr>
          <p:nvPr/>
        </p:nvPicPr>
        <p:blipFill>
          <a:blip r:embed="rId14"/>
          <a:srcRect/>
          <a:stretch>
            <a:fillRect/>
          </a:stretch>
        </p:blipFill>
        <p:spPr bwMode="auto">
          <a:xfrm>
            <a:off x="0" y="0"/>
            <a:ext cx="10150475" cy="7613650"/>
          </a:xfrm>
          <a:prstGeom prst="rect">
            <a:avLst/>
          </a:prstGeom>
          <a:noFill/>
        </p:spPr>
      </p:pic>
      <p:sp>
        <p:nvSpPr>
          <p:cNvPr id="1026" name="Rectangle 2"/>
          <p:cNvSpPr>
            <a:spLocks noGrp="1" noChangeArrowheads="1"/>
          </p:cNvSpPr>
          <p:nvPr>
            <p:ph type="title"/>
          </p:nvPr>
        </p:nvSpPr>
        <p:spPr bwMode="auto">
          <a:xfrm>
            <a:off x="1600200" y="0"/>
            <a:ext cx="8550275" cy="990600"/>
          </a:xfrm>
          <a:prstGeom prst="rect">
            <a:avLst/>
          </a:prstGeom>
          <a:noFill/>
          <a:ln w="9525">
            <a:noFill/>
            <a:miter lim="800000"/>
            <a:headEnd/>
            <a:tailEnd/>
          </a:ln>
          <a:effectLst/>
        </p:spPr>
        <p:txBody>
          <a:bodyPr vert="horz" wrap="square" lIns="101526" tIns="50763" rIns="101526" bIns="50763"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295400" y="1676400"/>
            <a:ext cx="8610600" cy="5486400"/>
          </a:xfrm>
          <a:prstGeom prst="rect">
            <a:avLst/>
          </a:prstGeom>
          <a:noFill/>
          <a:ln w="9525">
            <a:noFill/>
            <a:miter lim="800000"/>
            <a:headEnd/>
            <a:tailEnd/>
          </a:ln>
          <a:effectLst/>
        </p:spPr>
        <p:txBody>
          <a:bodyPr vert="horz" wrap="square" lIns="101526" tIns="50763" rIns="101526" bIns="5076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0" y="7332663"/>
            <a:ext cx="1295400" cy="284162"/>
          </a:xfrm>
          <a:prstGeom prst="rect">
            <a:avLst/>
          </a:prstGeom>
          <a:noFill/>
          <a:ln w="9525">
            <a:noFill/>
            <a:miter lim="800000"/>
            <a:headEnd/>
            <a:tailEnd/>
          </a:ln>
          <a:effectLst/>
        </p:spPr>
        <p:txBody>
          <a:bodyPr vert="horz" wrap="square" lIns="101526" tIns="50763" rIns="101526" bIns="50763" numCol="1" anchor="t" anchorCtr="0" compatLnSpc="1">
            <a:prstTxWarp prst="textNoShape">
              <a:avLst/>
            </a:prstTxWarp>
          </a:bodyPr>
          <a:lstStyle>
            <a:lvl1pPr defTabSz="1016000">
              <a:defRPr sz="1600"/>
            </a:lvl1pPr>
          </a:lstStyle>
          <a:p>
            <a:endParaRPr lang="en-US"/>
          </a:p>
        </p:txBody>
      </p:sp>
      <p:sp>
        <p:nvSpPr>
          <p:cNvPr id="1029" name="Rectangle 5"/>
          <p:cNvSpPr>
            <a:spLocks noGrp="1" noChangeArrowheads="1"/>
          </p:cNvSpPr>
          <p:nvPr>
            <p:ph type="ftr" sz="quarter" idx="3"/>
          </p:nvPr>
        </p:nvSpPr>
        <p:spPr bwMode="auto">
          <a:xfrm>
            <a:off x="2362200" y="7391400"/>
            <a:ext cx="5410200" cy="225425"/>
          </a:xfrm>
          <a:prstGeom prst="rect">
            <a:avLst/>
          </a:prstGeom>
          <a:noFill/>
          <a:ln w="9525">
            <a:noFill/>
            <a:miter lim="800000"/>
            <a:headEnd/>
            <a:tailEnd/>
          </a:ln>
          <a:effectLst/>
        </p:spPr>
        <p:txBody>
          <a:bodyPr vert="horz" wrap="square" lIns="101526" tIns="50763" rIns="101526" bIns="50763" numCol="1" anchor="t" anchorCtr="0" compatLnSpc="1">
            <a:prstTxWarp prst="textNoShape">
              <a:avLst/>
            </a:prstTxWarp>
          </a:bodyPr>
          <a:lstStyle>
            <a:lvl1pPr algn="ctr" defTabSz="1016000">
              <a:defRPr sz="1600"/>
            </a:lvl1pPr>
          </a:lstStyle>
          <a:p>
            <a:endParaRPr lang="en-US"/>
          </a:p>
        </p:txBody>
      </p:sp>
      <p:sp>
        <p:nvSpPr>
          <p:cNvPr id="1030" name="Rectangle 6"/>
          <p:cNvSpPr>
            <a:spLocks noGrp="1" noChangeArrowheads="1"/>
          </p:cNvSpPr>
          <p:nvPr>
            <p:ph type="sldNum" sz="quarter" idx="4"/>
          </p:nvPr>
        </p:nvSpPr>
        <p:spPr bwMode="auto">
          <a:xfrm>
            <a:off x="9448800" y="7315200"/>
            <a:ext cx="701675" cy="301625"/>
          </a:xfrm>
          <a:prstGeom prst="rect">
            <a:avLst/>
          </a:prstGeom>
          <a:noFill/>
          <a:ln w="9525">
            <a:noFill/>
            <a:miter lim="800000"/>
            <a:headEnd/>
            <a:tailEnd/>
          </a:ln>
          <a:effectLst/>
        </p:spPr>
        <p:txBody>
          <a:bodyPr vert="horz" wrap="square" lIns="101526" tIns="50763" rIns="101526" bIns="50763" numCol="1" anchor="t" anchorCtr="0" compatLnSpc="1">
            <a:prstTxWarp prst="textNoShape">
              <a:avLst/>
            </a:prstTxWarp>
          </a:bodyPr>
          <a:lstStyle>
            <a:lvl1pPr algn="r" defTabSz="1016000">
              <a:defRPr sz="1600"/>
            </a:lvl1pPr>
          </a:lstStyle>
          <a:p>
            <a:fld id="{D3DCFDD5-3195-482D-9FB8-5EBC36174DD2}" type="slidenum">
              <a:rPr lang="en-US"/>
              <a:pPr/>
              <a:t>‹#›</a:t>
            </a:fld>
            <a:endParaRPr lang="en-US"/>
          </a:p>
        </p:txBody>
      </p:sp>
      <p:pic>
        <p:nvPicPr>
          <p:cNvPr id="1035" name="ppp_ani_glo_cross_hair_txt.avi">
            <a:hlinkClick r:id="" action="ppaction://media"/>
          </p:cNvPr>
          <p:cNvPicPr>
            <a:picLocks noRot="1" noChangeAspect="1" noChangeArrowheads="1"/>
          </p:cNvPicPr>
          <p:nvPr>
            <a:videoFile r:link="rId13"/>
          </p:nvPr>
        </p:nvPicPr>
        <p:blipFill>
          <a:blip r:embed="rId15"/>
          <a:srcRect/>
          <a:stretch>
            <a:fillRect/>
          </a:stretch>
        </p:blipFill>
        <p:spPr bwMode="auto">
          <a:xfrm>
            <a:off x="255588" y="255588"/>
            <a:ext cx="1393825" cy="1393825"/>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103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repeatCount="indefinite" fill="hold" display="0">
                  <p:stCondLst>
                    <p:cond delay="indefinite"/>
                  </p:stCondLst>
                  <p:endCondLst>
                    <p:cond evt="onPrev" delay="0">
                      <p:tgtEl>
                        <p:sldTgt/>
                      </p:tgtEl>
                    </p:cond>
                  </p:endCondLst>
                </p:cTn>
                <p:tgtEl>
                  <p:spTgt spid="1035"/>
                </p:tgtEl>
              </p:cMediaNode>
            </p:video>
            <p:seq concurrent="1" nextAc="seek">
              <p:cTn id="8" restart="whenNotActive" fill="hold" evtFilter="cancelBubble" nodeType="interactiveSeq">
                <p:stCondLst>
                  <p:cond evt="onClick" delay="0">
                    <p:tgtEl>
                      <p:spTgt spid="103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1035"/>
                                        </p:tgtEl>
                                      </p:cBhvr>
                                    </p:cmd>
                                  </p:childTnLst>
                                </p:cTn>
                              </p:par>
                            </p:childTnLst>
                          </p:cTn>
                        </p:par>
                      </p:childTnLst>
                    </p:cTn>
                  </p:par>
                </p:childTnLst>
              </p:cTn>
              <p:nextCondLst>
                <p:cond evt="onClick" delay="0">
                  <p:tgtEl>
                    <p:spTgt spid="1035"/>
                  </p:tgtEl>
                </p:cond>
              </p:nextCondLst>
            </p:seq>
          </p:childTnLst>
        </p:cTn>
      </p:par>
    </p:tnLst>
  </p:timing>
  <p:txStyles>
    <p:titleStyle>
      <a:lvl1pPr algn="l" defTabSz="1016000" rtl="0" eaLnBrk="1" fontAlgn="base" hangingPunct="1">
        <a:spcBef>
          <a:spcPct val="0"/>
        </a:spcBef>
        <a:spcAft>
          <a:spcPct val="0"/>
        </a:spcAft>
        <a:defRPr sz="4100">
          <a:solidFill>
            <a:schemeClr val="tx2"/>
          </a:solidFill>
          <a:latin typeface="+mj-lt"/>
          <a:ea typeface="+mj-ea"/>
          <a:cs typeface="+mj-cs"/>
        </a:defRPr>
      </a:lvl1pPr>
      <a:lvl2pPr algn="l" defTabSz="1016000" rtl="0" eaLnBrk="1" fontAlgn="base" hangingPunct="1">
        <a:spcBef>
          <a:spcPct val="0"/>
        </a:spcBef>
        <a:spcAft>
          <a:spcPct val="0"/>
        </a:spcAft>
        <a:defRPr sz="4100">
          <a:solidFill>
            <a:schemeClr val="tx2"/>
          </a:solidFill>
          <a:latin typeface="Arial" charset="0"/>
        </a:defRPr>
      </a:lvl2pPr>
      <a:lvl3pPr algn="l" defTabSz="1016000" rtl="0" eaLnBrk="1" fontAlgn="base" hangingPunct="1">
        <a:spcBef>
          <a:spcPct val="0"/>
        </a:spcBef>
        <a:spcAft>
          <a:spcPct val="0"/>
        </a:spcAft>
        <a:defRPr sz="4100">
          <a:solidFill>
            <a:schemeClr val="tx2"/>
          </a:solidFill>
          <a:latin typeface="Arial" charset="0"/>
        </a:defRPr>
      </a:lvl3pPr>
      <a:lvl4pPr algn="l" defTabSz="1016000" rtl="0" eaLnBrk="1" fontAlgn="base" hangingPunct="1">
        <a:spcBef>
          <a:spcPct val="0"/>
        </a:spcBef>
        <a:spcAft>
          <a:spcPct val="0"/>
        </a:spcAft>
        <a:defRPr sz="4100">
          <a:solidFill>
            <a:schemeClr val="tx2"/>
          </a:solidFill>
          <a:latin typeface="Arial" charset="0"/>
        </a:defRPr>
      </a:lvl4pPr>
      <a:lvl5pPr algn="l" defTabSz="1016000" rtl="0" eaLnBrk="1" fontAlgn="base" hangingPunct="1">
        <a:spcBef>
          <a:spcPct val="0"/>
        </a:spcBef>
        <a:spcAft>
          <a:spcPct val="0"/>
        </a:spcAft>
        <a:defRPr sz="4100">
          <a:solidFill>
            <a:schemeClr val="tx2"/>
          </a:solidFill>
          <a:latin typeface="Arial" charset="0"/>
        </a:defRPr>
      </a:lvl5pPr>
      <a:lvl6pPr marL="457200" algn="l" defTabSz="1016000" rtl="0" eaLnBrk="1" fontAlgn="base" hangingPunct="1">
        <a:spcBef>
          <a:spcPct val="0"/>
        </a:spcBef>
        <a:spcAft>
          <a:spcPct val="0"/>
        </a:spcAft>
        <a:defRPr sz="4100">
          <a:solidFill>
            <a:schemeClr val="tx2"/>
          </a:solidFill>
          <a:latin typeface="Arial" charset="0"/>
        </a:defRPr>
      </a:lvl6pPr>
      <a:lvl7pPr marL="914400" algn="l" defTabSz="1016000" rtl="0" eaLnBrk="1" fontAlgn="base" hangingPunct="1">
        <a:spcBef>
          <a:spcPct val="0"/>
        </a:spcBef>
        <a:spcAft>
          <a:spcPct val="0"/>
        </a:spcAft>
        <a:defRPr sz="4100">
          <a:solidFill>
            <a:schemeClr val="tx2"/>
          </a:solidFill>
          <a:latin typeface="Arial" charset="0"/>
        </a:defRPr>
      </a:lvl7pPr>
      <a:lvl8pPr marL="1371600" algn="l" defTabSz="1016000" rtl="0" eaLnBrk="1" fontAlgn="base" hangingPunct="1">
        <a:spcBef>
          <a:spcPct val="0"/>
        </a:spcBef>
        <a:spcAft>
          <a:spcPct val="0"/>
        </a:spcAft>
        <a:defRPr sz="4100">
          <a:solidFill>
            <a:schemeClr val="tx2"/>
          </a:solidFill>
          <a:latin typeface="Arial" charset="0"/>
        </a:defRPr>
      </a:lvl8pPr>
      <a:lvl9pPr marL="1828800" algn="l" defTabSz="1016000" rtl="0" eaLnBrk="1" fontAlgn="base" hangingPunct="1">
        <a:spcBef>
          <a:spcPct val="0"/>
        </a:spcBef>
        <a:spcAft>
          <a:spcPct val="0"/>
        </a:spcAft>
        <a:defRPr sz="4100">
          <a:solidFill>
            <a:schemeClr val="tx2"/>
          </a:solidFill>
          <a:latin typeface="Arial" charset="0"/>
        </a:defRPr>
      </a:lvl9pPr>
    </p:titleStyle>
    <p:bodyStyle>
      <a:lvl1pPr marL="381000" indent="-381000" algn="l" defTabSz="1016000" rtl="0" eaLnBrk="1" fontAlgn="base" hangingPunct="1">
        <a:spcBef>
          <a:spcPct val="20000"/>
        </a:spcBef>
        <a:spcAft>
          <a:spcPct val="0"/>
        </a:spcAft>
        <a:buChar char="•"/>
        <a:defRPr sz="2800">
          <a:solidFill>
            <a:schemeClr val="tx1"/>
          </a:solidFill>
          <a:latin typeface="+mn-lt"/>
          <a:ea typeface="+mn-ea"/>
          <a:cs typeface="+mn-cs"/>
        </a:defRPr>
      </a:lvl1pPr>
      <a:lvl2pPr marL="825500" indent="-317500" algn="l" defTabSz="1016000" rtl="0" eaLnBrk="1" fontAlgn="base" hangingPunct="1">
        <a:spcBef>
          <a:spcPct val="20000"/>
        </a:spcBef>
        <a:spcAft>
          <a:spcPct val="0"/>
        </a:spcAft>
        <a:buChar char="–"/>
        <a:defRPr sz="2300">
          <a:solidFill>
            <a:schemeClr val="tx1"/>
          </a:solidFill>
          <a:latin typeface="+mn-lt"/>
        </a:defRPr>
      </a:lvl2pPr>
      <a:lvl3pPr marL="1268413" indent="-252413" algn="l" defTabSz="1016000" rtl="0" eaLnBrk="1" fontAlgn="base" hangingPunct="1">
        <a:spcBef>
          <a:spcPct val="20000"/>
        </a:spcBef>
        <a:spcAft>
          <a:spcPct val="0"/>
        </a:spcAft>
        <a:buChar char="•"/>
        <a:defRPr sz="2100">
          <a:solidFill>
            <a:schemeClr val="tx1"/>
          </a:solidFill>
          <a:latin typeface="+mn-lt"/>
        </a:defRPr>
      </a:lvl3pPr>
      <a:lvl4pPr marL="1776413" indent="-254000" algn="l" defTabSz="1016000" rtl="0" eaLnBrk="1" fontAlgn="base" hangingPunct="1">
        <a:spcBef>
          <a:spcPct val="20000"/>
        </a:spcBef>
        <a:spcAft>
          <a:spcPct val="0"/>
        </a:spcAft>
        <a:buChar char="–"/>
        <a:defRPr>
          <a:solidFill>
            <a:schemeClr val="tx1"/>
          </a:solidFill>
          <a:latin typeface="+mn-lt"/>
        </a:defRPr>
      </a:lvl4pPr>
      <a:lvl5pPr marL="2284413" indent="-254000" algn="l" defTabSz="1016000" rtl="0" eaLnBrk="1" fontAlgn="base" hangingPunct="1">
        <a:spcBef>
          <a:spcPct val="20000"/>
        </a:spcBef>
        <a:spcAft>
          <a:spcPct val="0"/>
        </a:spcAft>
        <a:buChar char="»"/>
        <a:defRPr>
          <a:solidFill>
            <a:schemeClr val="tx1"/>
          </a:solidFill>
          <a:latin typeface="+mn-lt"/>
        </a:defRPr>
      </a:lvl5pPr>
      <a:lvl6pPr marL="2741613" indent="-254000" algn="l" defTabSz="1016000" rtl="0" eaLnBrk="1" fontAlgn="base" hangingPunct="1">
        <a:spcBef>
          <a:spcPct val="20000"/>
        </a:spcBef>
        <a:spcAft>
          <a:spcPct val="0"/>
        </a:spcAft>
        <a:buChar char="»"/>
        <a:defRPr>
          <a:solidFill>
            <a:schemeClr val="tx1"/>
          </a:solidFill>
          <a:latin typeface="+mn-lt"/>
        </a:defRPr>
      </a:lvl6pPr>
      <a:lvl7pPr marL="3198813" indent="-254000" algn="l" defTabSz="1016000" rtl="0" eaLnBrk="1" fontAlgn="base" hangingPunct="1">
        <a:spcBef>
          <a:spcPct val="20000"/>
        </a:spcBef>
        <a:spcAft>
          <a:spcPct val="0"/>
        </a:spcAft>
        <a:buChar char="»"/>
        <a:defRPr>
          <a:solidFill>
            <a:schemeClr val="tx1"/>
          </a:solidFill>
          <a:latin typeface="+mn-lt"/>
        </a:defRPr>
      </a:lvl7pPr>
      <a:lvl8pPr marL="3656013" indent="-254000" algn="l" defTabSz="1016000" rtl="0" eaLnBrk="1" fontAlgn="base" hangingPunct="1">
        <a:spcBef>
          <a:spcPct val="20000"/>
        </a:spcBef>
        <a:spcAft>
          <a:spcPct val="0"/>
        </a:spcAft>
        <a:buChar char="»"/>
        <a:defRPr>
          <a:solidFill>
            <a:schemeClr val="tx1"/>
          </a:solidFill>
          <a:latin typeface="+mn-lt"/>
        </a:defRPr>
      </a:lvl8pPr>
      <a:lvl9pPr marL="4113213" indent="-254000" algn="l" defTabSz="1016000"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74775" y="1969460"/>
            <a:ext cx="7953380" cy="838200"/>
          </a:xfrm>
        </p:spPr>
        <p:txBody>
          <a:bodyPr/>
          <a:lstStyle/>
          <a:p>
            <a:r>
              <a:rPr lang="id-ID" sz="2400" dirty="0" smtClean="0"/>
              <a:t/>
            </a:r>
            <a:br>
              <a:rPr lang="id-ID" sz="2400" dirty="0" smtClean="0"/>
            </a:br>
            <a:r>
              <a:rPr lang="id-ID" sz="2400" dirty="0" smtClean="0"/>
              <a:t/>
            </a:r>
            <a:br>
              <a:rPr lang="id-ID" sz="2400" dirty="0" smtClean="0"/>
            </a:br>
            <a:r>
              <a:rPr lang="id-ID" sz="2400" dirty="0" smtClean="0"/>
              <a:t/>
            </a:r>
            <a:br>
              <a:rPr lang="id-ID" sz="2400" dirty="0" smtClean="0"/>
            </a:br>
            <a:r>
              <a:rPr lang="id-ID" sz="2400" dirty="0" smtClean="0"/>
              <a:t/>
            </a:r>
            <a:br>
              <a:rPr lang="id-ID" sz="2400" dirty="0" smtClean="0"/>
            </a:br>
            <a:r>
              <a:rPr lang="id-ID" sz="2400" b="1" dirty="0" smtClean="0"/>
              <a:t> </a:t>
            </a:r>
            <a:r>
              <a:rPr lang="id-ID" sz="2400" dirty="0" smtClean="0"/>
              <a:t/>
            </a:r>
            <a:br>
              <a:rPr lang="id-ID" sz="2400" dirty="0" smtClean="0"/>
            </a:br>
            <a:r>
              <a:rPr lang="id-ID" sz="2400" b="1" i="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Comic Sans MS" pitchFamily="66" charset="0"/>
              </a:rPr>
              <a:t>RIVIEW OF THE COST OF A MUNICIPAL </a:t>
            </a:r>
            <a:r>
              <a:rPr lang="id-ID" sz="24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Comic Sans MS" pitchFamily="66" charset="0"/>
              </a:rPr>
              <a:t/>
            </a:r>
            <a:br>
              <a:rPr lang="id-ID" sz="24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Comic Sans MS" pitchFamily="66" charset="0"/>
              </a:rPr>
            </a:br>
            <a:r>
              <a:rPr lang="id-ID" sz="2400" b="1" i="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Comic Sans MS" pitchFamily="66" charset="0"/>
              </a:rPr>
              <a:t>TAX CONSULTANTS BANDUNG</a:t>
            </a:r>
            <a:r>
              <a:rPr lang="id-ID" sz="9600" dirty="0" smtClean="0">
                <a:latin typeface="Comic Sans MS" pitchFamily="66" charset="0"/>
              </a:rPr>
              <a:t/>
            </a:r>
            <a:br>
              <a:rPr lang="id-ID" sz="9600" dirty="0" smtClean="0">
                <a:latin typeface="Comic Sans MS" pitchFamily="66" charset="0"/>
              </a:rPr>
            </a:br>
            <a:endParaRPr lang="en-US" sz="115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latin typeface="Comic Sans MS" pitchFamily="66" charset="0"/>
            </a:endParaRPr>
          </a:p>
        </p:txBody>
      </p:sp>
      <p:sp>
        <p:nvSpPr>
          <p:cNvPr id="3" name="Subtitle 2"/>
          <p:cNvSpPr>
            <a:spLocks noGrp="1"/>
          </p:cNvSpPr>
          <p:nvPr>
            <p:ph type="subTitle" idx="1"/>
          </p:nvPr>
        </p:nvSpPr>
        <p:spPr>
          <a:xfrm>
            <a:off x="3038350" y="5677487"/>
            <a:ext cx="7075489" cy="571504"/>
          </a:xfrm>
        </p:spPr>
        <p:txBody>
          <a:bodyPr/>
          <a:lstStyle/>
          <a:p>
            <a:pPr algn="r"/>
            <a:r>
              <a:rPr lang="en-US" sz="20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outerShdw blurRad="38100" dist="38100" dir="2700000" algn="tl">
                    <a:srgbClr val="000000">
                      <a:alpha val="43137"/>
                    </a:srgbClr>
                  </a:outerShdw>
                </a:effectLst>
                <a:latin typeface="Comic Sans MS" pitchFamily="66" charset="0"/>
              </a:rPr>
              <a:t>A</a:t>
            </a:r>
            <a:r>
              <a:rPr lang="id-ID" sz="20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outerShdw blurRad="38100" dist="38100" dir="2700000" algn="tl">
                    <a:srgbClr val="000000">
                      <a:alpha val="43137"/>
                    </a:srgbClr>
                  </a:outerShdw>
                </a:effectLst>
                <a:latin typeface="Comic Sans MS" pitchFamily="66" charset="0"/>
              </a:rPr>
              <a:t>rinawati Sunarya</a:t>
            </a:r>
            <a:r>
              <a:rPr lang="en-US" sz="20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outerShdw blurRad="38100" dist="38100" dir="2700000" algn="tl">
                    <a:srgbClr val="000000">
                      <a:alpha val="43137"/>
                    </a:srgbClr>
                  </a:outerShdw>
                </a:effectLst>
                <a:latin typeface="Comic Sans MS" pitchFamily="66" charset="0"/>
              </a:rPr>
              <a:t> – UNIKOM - 201</a:t>
            </a:r>
            <a:r>
              <a:rPr lang="id-ID" sz="20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outerShdw blurRad="38100" dist="38100" dir="2700000" algn="tl">
                    <a:srgbClr val="000000">
                      <a:alpha val="43137"/>
                    </a:srgbClr>
                  </a:outerShdw>
                </a:effectLst>
                <a:latin typeface="Comic Sans MS" pitchFamily="66" charset="0"/>
              </a:rPr>
              <a:t>2</a:t>
            </a:r>
            <a:endParaRPr lang="en-US" sz="20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outerShdw blurRad="38100" dist="38100" dir="2700000" algn="tl">
                  <a:srgbClr val="000000">
                    <a:alpha val="43137"/>
                  </a:srgbClr>
                </a:outerShdw>
              </a:effectLst>
              <a:latin typeface="Comic Sans MS" pitchFamily="66"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0527" y="0"/>
            <a:ext cx="8289948" cy="990600"/>
          </a:xfrm>
        </p:spPr>
        <p:txBody>
          <a:bodyPr>
            <a:scene3d>
              <a:camera prst="perspectiveRelaxed"/>
              <a:lightRig rig="contrasting" dir="t">
                <a:rot lat="0" lon="0" rev="4500000"/>
              </a:lightRig>
            </a:scene3d>
            <a:sp3d contourW="6350" prstMaterial="metal">
              <a:bevelT w="127000" h="31750" prst="relaxedInset"/>
              <a:contourClr>
                <a:schemeClr val="accent1">
                  <a:shade val="75000"/>
                </a:schemeClr>
              </a:contourClr>
            </a:sp3d>
          </a:bodyPr>
          <a:lstStyle/>
          <a:p>
            <a:pPr algn="ctr"/>
            <a:r>
              <a:rPr lang="id-ID"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Comic Sans MS" pitchFamily="66" charset="0"/>
              </a:rPr>
              <a:t>Apa itu pajak??</a:t>
            </a:r>
            <a:endParaRPr lang="en-US"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Comic Sans MS" pitchFamily="66" charset="0"/>
            </a:endParaRPr>
          </a:p>
        </p:txBody>
      </p:sp>
      <p:sp>
        <p:nvSpPr>
          <p:cNvPr id="3" name="Content Placeholder 2"/>
          <p:cNvSpPr>
            <a:spLocks noGrp="1"/>
          </p:cNvSpPr>
          <p:nvPr>
            <p:ph idx="1"/>
          </p:nvPr>
        </p:nvSpPr>
        <p:spPr>
          <a:xfrm>
            <a:off x="1200804" y="1534506"/>
            <a:ext cx="8610600" cy="5486400"/>
          </a:xfrm>
          <a:solidFill>
            <a:schemeClr val="bg1">
              <a:lumMod val="60000"/>
              <a:lumOff val="40000"/>
            </a:schemeClr>
          </a:solidFill>
        </p:spPr>
        <p:style>
          <a:lnRef idx="1">
            <a:schemeClr val="accent3"/>
          </a:lnRef>
          <a:fillRef idx="2">
            <a:schemeClr val="accent3"/>
          </a:fillRef>
          <a:effectRef idx="1">
            <a:schemeClr val="accent3"/>
          </a:effectRef>
          <a:fontRef idx="minor">
            <a:schemeClr val="dk1"/>
          </a:fontRef>
        </p:style>
        <p:txBody>
          <a:bodyPr>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buNone/>
            </a:pPr>
            <a:endParaRPr lang="id-ID" dirty="0" smtClean="0"/>
          </a:p>
          <a:p>
            <a:pPr>
              <a:buNone/>
            </a:pPr>
            <a:endParaRPr lang="id-ID" dirty="0" smtClean="0"/>
          </a:p>
          <a:p>
            <a:pPr>
              <a:buNone/>
            </a:pPr>
            <a:endParaRPr lang="id-ID" dirty="0" smtClean="0"/>
          </a:p>
          <a:p>
            <a:pPr>
              <a:buNone/>
            </a:pPr>
            <a:endParaRPr lang="id-ID" dirty="0" smtClean="0"/>
          </a:p>
          <a:p>
            <a:pPr>
              <a:buNone/>
            </a:pPr>
            <a:endParaRPr lang="id-ID" dirty="0" smtClean="0"/>
          </a:p>
          <a:p>
            <a:pPr>
              <a:buNone/>
            </a:pPr>
            <a:r>
              <a:rPr lang="id-ID" b="1" dirty="0" smtClean="0">
                <a:ln w="24500" cmpd="dbl">
                  <a:solidFill>
                    <a:schemeClr val="accent2">
                      <a:shade val="85000"/>
                      <a:satMod val="155000"/>
                    </a:schemeClr>
                  </a:solidFill>
                  <a:prstDash val="solid"/>
                  <a:miter lim="800000"/>
                </a:ln>
                <a:solidFill>
                  <a:schemeClr val="accent2">
                    <a:lumMod val="50000"/>
                  </a:schemeClr>
                </a:solidFill>
                <a:effectLst>
                  <a:outerShdw blurRad="38100" dist="38100" dir="7020000" algn="tl">
                    <a:srgbClr val="000000">
                      <a:alpha val="35000"/>
                    </a:srgbClr>
                  </a:outerShdw>
                </a:effectLst>
                <a:latin typeface="Comic Sans MS" pitchFamily="66" charset="0"/>
              </a:rPr>
              <a:t>Proses pemungutan Pajak terdapat banyak peraturan yang dikeluarkan untuk melegalisasi pemindahan dari  </a:t>
            </a:r>
          </a:p>
          <a:p>
            <a:pPr>
              <a:buNone/>
            </a:pPr>
            <a:endParaRPr lang="en-US"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sp>
        <p:nvSpPr>
          <p:cNvPr id="4" name="Rectangle 3"/>
          <p:cNvSpPr/>
          <p:nvPr/>
        </p:nvSpPr>
        <p:spPr>
          <a:xfrm>
            <a:off x="3789353" y="1879586"/>
            <a:ext cx="1500198" cy="914400"/>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id-ID" dirty="0" smtClean="0">
                <a:latin typeface="Comic Sans MS" pitchFamily="66" charset="0"/>
              </a:rPr>
              <a:t>Rakyat</a:t>
            </a:r>
            <a:endParaRPr lang="id-ID" dirty="0">
              <a:latin typeface="Comic Sans MS" pitchFamily="66" charset="0"/>
            </a:endParaRPr>
          </a:p>
        </p:txBody>
      </p:sp>
      <p:sp>
        <p:nvSpPr>
          <p:cNvPr id="5" name="Right Arrow 4"/>
          <p:cNvSpPr/>
          <p:nvPr/>
        </p:nvSpPr>
        <p:spPr>
          <a:xfrm>
            <a:off x="5289551" y="2093900"/>
            <a:ext cx="978408" cy="484632"/>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id-ID"/>
          </a:p>
        </p:txBody>
      </p:sp>
      <p:sp>
        <p:nvSpPr>
          <p:cNvPr id="6" name="Rectangle 5"/>
          <p:cNvSpPr/>
          <p:nvPr/>
        </p:nvSpPr>
        <p:spPr>
          <a:xfrm>
            <a:off x="6289683" y="1879586"/>
            <a:ext cx="1428760" cy="9144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dirty="0" smtClean="0"/>
              <a:t>Negara</a:t>
            </a:r>
            <a:endParaRPr lang="id-ID" dirty="0"/>
          </a:p>
        </p:txBody>
      </p:sp>
      <p:sp>
        <p:nvSpPr>
          <p:cNvPr id="8" name="Rectangle 7"/>
          <p:cNvSpPr/>
          <p:nvPr/>
        </p:nvSpPr>
        <p:spPr>
          <a:xfrm>
            <a:off x="2932097" y="3308346"/>
            <a:ext cx="4857784" cy="42862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id-ID" b="1" dirty="0" smtClean="0">
                <a:ln w="24500" cmpd="dbl">
                  <a:solidFill>
                    <a:schemeClr val="accent2">
                      <a:shade val="85000"/>
                      <a:satMod val="155000"/>
                    </a:schemeClr>
                  </a:solidFill>
                  <a:prstDash val="solid"/>
                  <a:miter lim="800000"/>
                </a:ln>
                <a:solidFill>
                  <a:schemeClr val="accent1">
                    <a:lumMod val="20000"/>
                    <a:lumOff val="80000"/>
                  </a:schemeClr>
                </a:solidFill>
                <a:effectLst>
                  <a:outerShdw blurRad="38100" dist="38100" dir="7020000" algn="tl">
                    <a:srgbClr val="000000">
                      <a:alpha val="35000"/>
                    </a:srgbClr>
                  </a:outerShdw>
                </a:effectLst>
              </a:rPr>
              <a:t>Daniel  A  Leon</a:t>
            </a:r>
            <a:endParaRPr lang="id-ID" b="1" dirty="0">
              <a:ln w="24500" cmpd="dbl">
                <a:solidFill>
                  <a:schemeClr val="accent2">
                    <a:shade val="85000"/>
                    <a:satMod val="155000"/>
                  </a:schemeClr>
                </a:solidFill>
                <a:prstDash val="solid"/>
                <a:miter lim="800000"/>
              </a:ln>
              <a:solidFill>
                <a:schemeClr val="accent1">
                  <a:lumMod val="20000"/>
                  <a:lumOff val="80000"/>
                </a:schemeClr>
              </a:solidFill>
              <a:effectLst>
                <a:outerShdw blurRad="38100" dist="38100" dir="7020000" algn="tl">
                  <a:srgbClr val="000000">
                    <a:alpha val="35000"/>
                  </a:srgbClr>
                </a:outerShdw>
              </a:effectLst>
            </a:endParaRPr>
          </a:p>
        </p:txBody>
      </p:sp>
      <p:sp>
        <p:nvSpPr>
          <p:cNvPr id="9" name="Rectangle 8"/>
          <p:cNvSpPr/>
          <p:nvPr/>
        </p:nvSpPr>
        <p:spPr>
          <a:xfrm>
            <a:off x="2527232" y="3346747"/>
            <a:ext cx="184731"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0" name="Smiley Face 9"/>
          <p:cNvSpPr/>
          <p:nvPr/>
        </p:nvSpPr>
        <p:spPr>
          <a:xfrm>
            <a:off x="4646609" y="5165734"/>
            <a:ext cx="1357322" cy="857256"/>
          </a:xfrm>
          <a:prstGeom prst="smileyFac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id-ID" dirty="0" smtClean="0">
                <a:solidFill>
                  <a:schemeClr val="accent2">
                    <a:lumMod val="60000"/>
                    <a:lumOff val="40000"/>
                  </a:schemeClr>
                </a:solidFill>
              </a:rPr>
              <a:t>privat</a:t>
            </a:r>
            <a:endParaRPr lang="id-ID" dirty="0">
              <a:solidFill>
                <a:schemeClr val="accent2">
                  <a:lumMod val="60000"/>
                  <a:lumOff val="40000"/>
                </a:schemeClr>
              </a:solidFill>
            </a:endParaRPr>
          </a:p>
        </p:txBody>
      </p:sp>
      <p:sp>
        <p:nvSpPr>
          <p:cNvPr id="11" name="Right Arrow 10"/>
          <p:cNvSpPr/>
          <p:nvPr/>
        </p:nvSpPr>
        <p:spPr>
          <a:xfrm>
            <a:off x="6003931" y="5451486"/>
            <a:ext cx="714380" cy="357190"/>
          </a:xfrm>
          <a:prstGeom prst="right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Isosceles Triangle 11"/>
          <p:cNvSpPr/>
          <p:nvPr/>
        </p:nvSpPr>
        <p:spPr>
          <a:xfrm>
            <a:off x="5646741" y="5165734"/>
            <a:ext cx="3786214" cy="1857388"/>
          </a:xfrm>
          <a:prstGeom prst="triangle">
            <a:avLst>
              <a:gd name="adj" fmla="val 48460"/>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d-ID" dirty="0" smtClean="0"/>
              <a:t>Pemerintah</a:t>
            </a:r>
            <a:endParaRPr lang="id-ID"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9089" y="0"/>
            <a:ext cx="8361386" cy="990600"/>
          </a:xfrm>
        </p:spPr>
        <p:txBody>
          <a:bodyPr/>
          <a:lstStyle/>
          <a:p>
            <a:pPr algn="ctr"/>
            <a:r>
              <a:rPr lang="id-ID" sz="32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Comic Sans MS" pitchFamily="66" charset="0"/>
              </a:rPr>
              <a:t>Identifikasi masalah &amp; tujuan</a:t>
            </a:r>
            <a:endParaRPr lang="en-US" sz="32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Comic Sans MS" pitchFamily="66" charset="0"/>
            </a:endParaRPr>
          </a:p>
        </p:txBody>
      </p:sp>
      <p:sp>
        <p:nvSpPr>
          <p:cNvPr id="3" name="Content Placeholder 2"/>
          <p:cNvSpPr>
            <a:spLocks noGrp="1"/>
          </p:cNvSpPr>
          <p:nvPr>
            <p:ph idx="1"/>
          </p:nvPr>
        </p:nvSpPr>
        <p:spPr>
          <a:xfrm>
            <a:off x="1289023" y="1665272"/>
            <a:ext cx="8610600" cy="5711842"/>
          </a:xfrm>
          <a:solidFill>
            <a:schemeClr val="bg2">
              <a:lumMod val="40000"/>
              <a:lumOff val="60000"/>
            </a:schemeClr>
          </a:solidFill>
        </p:spPr>
        <p:txBody>
          <a:bodyPr numCol="2"/>
          <a:lstStyle/>
          <a:p>
            <a:pPr lvl="0"/>
            <a:r>
              <a:rPr lang="id-ID" sz="24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Comic Sans MS" pitchFamily="66" charset="0"/>
              </a:rPr>
              <a:t>Masih banyak Kantor Konsultan Pajak yang tidak memiliki izin resmi.</a:t>
            </a:r>
          </a:p>
          <a:p>
            <a:pPr lvl="0"/>
            <a:r>
              <a:rPr lang="id-ID" sz="24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Comic Sans MS" pitchFamily="66" charset="0"/>
              </a:rPr>
              <a:t>Masih banyak Kantor Konsultan Pajak yang tidak memiliki izin resmi tetapi menetapkan </a:t>
            </a:r>
            <a:r>
              <a:rPr lang="id-ID" sz="2400" b="1" i="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Comic Sans MS" pitchFamily="66" charset="0"/>
              </a:rPr>
              <a:t>compliance fee</a:t>
            </a:r>
            <a:r>
              <a:rPr lang="id-ID" sz="24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Comic Sans MS" pitchFamily="66" charset="0"/>
              </a:rPr>
              <a:t>.</a:t>
            </a:r>
          </a:p>
          <a:p>
            <a:pPr lvl="0"/>
            <a:r>
              <a:rPr lang="id-ID" sz="24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Comic Sans MS" pitchFamily="66" charset="0"/>
              </a:rPr>
              <a:t>Tidak adanya korelasi antara besaran </a:t>
            </a:r>
            <a:r>
              <a:rPr lang="id-ID" sz="2400" b="1" i="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Comic Sans MS" pitchFamily="66" charset="0"/>
              </a:rPr>
              <a:t>compliance fee </a:t>
            </a:r>
            <a:r>
              <a:rPr lang="id-ID" sz="24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Comic Sans MS" pitchFamily="66" charset="0"/>
              </a:rPr>
              <a:t>dengan kualitas pelaporan wajib pajak</a:t>
            </a:r>
            <a:r>
              <a:rPr lang="en-US" sz="24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Comic Sans MS" pitchFamily="66" charset="0"/>
              </a:rPr>
              <a:t>.</a:t>
            </a:r>
            <a:endParaRPr lang="id-ID" sz="24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Comic Sans MS" pitchFamily="66" charset="0"/>
            </a:endParaRPr>
          </a:p>
          <a:p>
            <a:pPr lvl="0"/>
            <a:endParaRPr lang="id-ID" sz="24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Comic Sans MS" pitchFamily="66" charset="0"/>
            </a:endParaRPr>
          </a:p>
          <a:p>
            <a:pPr lvl="0"/>
            <a:endParaRPr lang="id-ID" sz="24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Comic Sans MS" pitchFamily="66" charset="0"/>
            </a:endParaRPr>
          </a:p>
          <a:p>
            <a:pPr>
              <a:buNone/>
            </a:pPr>
            <a:r>
              <a:rPr lang="id-ID"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rPr>
              <a:t>Adapun tujuan dari </a:t>
            </a:r>
            <a:r>
              <a:rPr lang="id-ID" sz="2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rPr>
              <a:t>penelitian ini adalah sebagai berikut:</a:t>
            </a:r>
          </a:p>
          <a:p>
            <a:pPr lvl="0"/>
            <a:r>
              <a:rPr lang="id-ID" sz="2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rPr>
              <a:t>Untuk mengetahui pelayanan yang diberikan oleh seorang konsultan pajak yang tidak resmi.</a:t>
            </a:r>
          </a:p>
          <a:p>
            <a:pPr lvl="0"/>
            <a:r>
              <a:rPr lang="id-ID" sz="2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rPr>
              <a:t>Untuk mengetahui pelayanan yang diberikan oleh seorang konsultan pajak yang resmi.</a:t>
            </a:r>
          </a:p>
          <a:p>
            <a:pPr lvl="0"/>
            <a:r>
              <a:rPr lang="id-ID" sz="2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rPr>
              <a:t>Untuk mengetahui korelasi antara besaran </a:t>
            </a:r>
            <a:r>
              <a:rPr lang="id-ID" sz="2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rPr>
              <a:t>compliance fee </a:t>
            </a:r>
            <a:r>
              <a:rPr lang="id-ID" sz="2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rPr>
              <a:t>dengan kualitas    pelaporan wajib pajak. </a:t>
            </a:r>
          </a:p>
          <a:p>
            <a:pPr lvl="0"/>
            <a:endParaRPr lang="id-ID" sz="24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Comic Sans MS" pitchFamily="66" charset="0"/>
            </a:endParaRPr>
          </a:p>
          <a:p>
            <a:pPr>
              <a:buNone/>
            </a:pPr>
            <a:endParaRPr lang="en-US" dirty="0"/>
          </a:p>
        </p:txBody>
      </p:sp>
      <p:cxnSp>
        <p:nvCxnSpPr>
          <p:cNvPr id="5" name="Straight Connector 4"/>
          <p:cNvCxnSpPr/>
          <p:nvPr/>
        </p:nvCxnSpPr>
        <p:spPr>
          <a:xfrm rot="16200000" flipH="1">
            <a:off x="2896378" y="4558512"/>
            <a:ext cx="5357850" cy="1"/>
          </a:xfrm>
          <a:prstGeom prst="line">
            <a:avLst/>
          </a:prstGeom>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9089" y="0"/>
            <a:ext cx="8361386" cy="990600"/>
          </a:xfrm>
        </p:spPr>
        <p:txBody>
          <a:bodyPr/>
          <a:lstStyle/>
          <a:p>
            <a:pPr algn="ctr"/>
            <a:r>
              <a:rPr lang="id-ID" sz="44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Comic Sans MS" pitchFamily="66" charset="0"/>
              </a:rPr>
              <a:t>Kerangka Pemikiran</a:t>
            </a:r>
            <a:endParaRPr lang="en-US" sz="44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Comic Sans MS" pitchFamily="66" charset="0"/>
            </a:endParaRPr>
          </a:p>
        </p:txBody>
      </p:sp>
      <p:sp>
        <p:nvSpPr>
          <p:cNvPr id="3" name="Content Placeholder 2"/>
          <p:cNvSpPr>
            <a:spLocks noGrp="1"/>
          </p:cNvSpPr>
          <p:nvPr>
            <p:ph idx="1"/>
          </p:nvPr>
        </p:nvSpPr>
        <p:spPr>
          <a:xfrm>
            <a:off x="1295400" y="1522396"/>
            <a:ext cx="8610600" cy="5857916"/>
          </a:xfrm>
        </p:spPr>
        <p:txBody>
          <a:bodyPr/>
          <a:lstStyle/>
          <a:p>
            <a:pPr marL="365125" indent="-365125" algn="just">
              <a:buFont typeface="Wingdings" pitchFamily="2" charset="2"/>
              <a:buChar char="ü"/>
            </a:pPr>
            <a:r>
              <a:rPr lang="id-ID" sz="2400" b="1" dirty="0" smtClean="0">
                <a:ln w="18000">
                  <a:solidFill>
                    <a:schemeClr val="accent2">
                      <a:satMod val="140000"/>
                    </a:schemeClr>
                  </a:solidFill>
                  <a:prstDash val="solid"/>
                  <a:miter lim="800000"/>
                </a:ln>
                <a:solidFill>
                  <a:schemeClr val="accent2">
                    <a:lumMod val="50000"/>
                  </a:schemeClr>
                </a:solidFill>
                <a:effectLst>
                  <a:outerShdw blurRad="25500" dist="23000" dir="7020000" algn="tl">
                    <a:srgbClr val="000000">
                      <a:alpha val="50000"/>
                    </a:srgbClr>
                  </a:outerShdw>
                </a:effectLst>
                <a:latin typeface="Comic Sans MS" pitchFamily="66" charset="0"/>
              </a:rPr>
              <a:t>IKPI siap menindak tegas bagi anggotanya yang terbukti melakukan pelanggaran. Hal ini menyusul adanya temuan polisi yang menyatakan adanya tersangka dari seorang konsultan pajak dalam kasus mafia perpajakan yaitu penyelewengan konsultan pajak yang terjadi selama ini lebih banyak dilakukan oleh pihak-pihak perorangan yang mengaku sebagai konsultan pajak tetapi tak memiliki izin.</a:t>
            </a:r>
          </a:p>
          <a:p>
            <a:pPr marL="365125" indent="-365125" algn="just">
              <a:buFont typeface="Wingdings" pitchFamily="2" charset="2"/>
              <a:buChar char="ü"/>
            </a:pPr>
            <a:r>
              <a:rPr lang="id-ID"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Menurut Keputusan Menteri Keuangan No.485/KMK.03/2003 Konsultan pajak adalah setiap orang yang dalam lingkungan pekerjaannya secara bebas memberikan jasa profesional kepada wajib pajak.</a:t>
            </a:r>
          </a:p>
          <a:p>
            <a:pPr marL="365125" indent="-365125" algn="just">
              <a:buFont typeface="Wingdings" pitchFamily="2" charset="2"/>
              <a:buChar char="ü"/>
            </a:pPr>
            <a:r>
              <a:rPr lang="id-ID"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Menurut Cederic Seandford, </a:t>
            </a:r>
            <a:r>
              <a:rPr lang="id-ID" sz="2000" b="1" i="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et al</a:t>
            </a:r>
            <a:r>
              <a:rPr lang="id-ID"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dalam buku Siti Kurnia Rahayu (2010:151) </a:t>
            </a:r>
            <a:r>
              <a:rPr lang="id-ID" sz="2000" b="1" i="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compliance cost </a:t>
            </a:r>
            <a:r>
              <a:rPr lang="id-ID"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terdiri dari </a:t>
            </a:r>
            <a:r>
              <a:rPr lang="id-ID" sz="2000" b="1" i="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direct money cost, Time Cost</a:t>
            </a:r>
            <a:r>
              <a:rPr lang="id-ID"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id-ID"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Comic Sans MS" pitchFamily="66"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
            </a:r>
            <a:br>
              <a:rPr lang="id-ID" b="1" dirty="0" smtClean="0"/>
            </a:br>
            <a:r>
              <a:rPr lang="id-ID" b="1" dirty="0" smtClean="0"/>
              <a:t/>
            </a:r>
            <a:br>
              <a:rPr lang="id-ID" b="1" dirty="0" smtClean="0"/>
            </a:br>
            <a:r>
              <a:rPr lang="en-US" b="1" dirty="0" err="1"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Consolas" pitchFamily="49" charset="0"/>
                <a:cs typeface="Consolas" pitchFamily="49" charset="0"/>
              </a:rPr>
              <a:t>Operasional</a:t>
            </a:r>
            <a:r>
              <a:rPr lang="id-ID"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Consolas" pitchFamily="49" charset="0"/>
                <a:cs typeface="Consolas" pitchFamily="49" charset="0"/>
              </a:rPr>
              <a:t>isasi</a:t>
            </a:r>
            <a:r>
              <a:rPr lang="en-US"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Consolas" pitchFamily="49" charset="0"/>
                <a:cs typeface="Consolas" pitchFamily="49" charset="0"/>
              </a:rPr>
              <a:t> </a:t>
            </a:r>
            <a:r>
              <a:rPr lang="en-US" b="1" dirty="0" err="1"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Consolas" pitchFamily="49" charset="0"/>
                <a:cs typeface="Consolas" pitchFamily="49" charset="0"/>
              </a:rPr>
              <a:t>Variabel</a:t>
            </a:r>
            <a:r>
              <a:rPr lang="id-ID" dirty="0" smtClean="0"/>
              <a:t/>
            </a:r>
            <a:br>
              <a:rPr lang="id-ID" dirty="0" smtClean="0"/>
            </a:br>
            <a:r>
              <a:rPr lang="id-ID" b="1" dirty="0" smtClean="0"/>
              <a:t> </a:t>
            </a:r>
            <a:r>
              <a:rPr lang="id-ID" dirty="0" smtClean="0"/>
              <a:t/>
            </a:r>
            <a:br>
              <a:rPr lang="id-ID" dirty="0" smtClean="0"/>
            </a:br>
            <a:endParaRPr lang="en-US" dirty="0"/>
          </a:p>
        </p:txBody>
      </p:sp>
      <p:graphicFrame>
        <p:nvGraphicFramePr>
          <p:cNvPr id="7" name="Content Placeholder 6"/>
          <p:cNvGraphicFramePr>
            <a:graphicFrameLocks noGrp="1"/>
          </p:cNvGraphicFramePr>
          <p:nvPr>
            <p:ph idx="1"/>
          </p:nvPr>
        </p:nvGraphicFramePr>
        <p:xfrm>
          <a:off x="1289023" y="1676400"/>
          <a:ext cx="8616979" cy="4309416"/>
        </p:xfrm>
        <a:graphic>
          <a:graphicData uri="http://schemas.openxmlformats.org/drawingml/2006/table">
            <a:tbl>
              <a:tblPr firstRow="1" bandRow="1">
                <a:tableStyleId>{5C22544A-7EE6-4342-B048-85BDC9FD1C3A}</a:tableStyleId>
              </a:tblPr>
              <a:tblGrid>
                <a:gridCol w="3500462"/>
                <a:gridCol w="2714644"/>
                <a:gridCol w="2401873"/>
              </a:tblGrid>
              <a:tr h="560376">
                <a:tc>
                  <a:txBody>
                    <a:bodyPr/>
                    <a:lstStyle/>
                    <a:p>
                      <a:pPr algn="ctr"/>
                      <a:r>
                        <a:rPr lang="en-US" sz="2000" b="1" kern="1200"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rPr>
                        <a:t>Variabel</a:t>
                      </a:r>
                      <a:endParaRPr lang="id-ID" sz="2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endParaRPr>
                    </a:p>
                  </a:txBody>
                  <a:tcPr/>
                </a:tc>
                <a:tc>
                  <a:txBody>
                    <a:bodyPr/>
                    <a:lstStyle/>
                    <a:p>
                      <a:pPr algn="ctr"/>
                      <a:r>
                        <a:rPr lang="id-ID" sz="2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rPr>
                        <a:t>Indikator</a:t>
                      </a:r>
                      <a:endParaRPr lang="id-ID" sz="2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endParaRPr>
                    </a:p>
                  </a:txBody>
                  <a:tcPr/>
                </a:tc>
                <a:tc>
                  <a:txBody>
                    <a:bodyPr/>
                    <a:lstStyle/>
                    <a:p>
                      <a:pPr algn="ctr"/>
                      <a:r>
                        <a:rPr lang="id-ID" sz="2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rPr>
                        <a:t>Skala</a:t>
                      </a:r>
                      <a:endParaRPr lang="id-ID" sz="2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endParaRPr>
                    </a:p>
                  </a:txBody>
                  <a:tcPr/>
                </a:tc>
              </a:tr>
              <a:tr h="2744799">
                <a:tc>
                  <a:txBody>
                    <a:bodyPr/>
                    <a:lstStyle/>
                    <a:p>
                      <a:pPr indent="-226695" algn="just">
                        <a:lnSpc>
                          <a:spcPct val="150000"/>
                        </a:lnSpc>
                        <a:spcAft>
                          <a:spcPts val="0"/>
                        </a:spcAft>
                      </a:pPr>
                      <a:r>
                        <a:rPr lang="en-US" sz="2000" dirty="0" err="1">
                          <a:solidFill>
                            <a:schemeClr val="accent1">
                              <a:lumMod val="50000"/>
                            </a:schemeClr>
                          </a:solidFill>
                          <a:latin typeface="Comic Sans MS" pitchFamily="66" charset="0"/>
                          <a:ea typeface="Calibri"/>
                          <a:cs typeface="Consolas" pitchFamily="49" charset="0"/>
                        </a:rPr>
                        <a:t>Biaya</a:t>
                      </a:r>
                      <a:r>
                        <a:rPr lang="en-US" sz="2000" dirty="0">
                          <a:solidFill>
                            <a:schemeClr val="accent1">
                              <a:lumMod val="50000"/>
                            </a:schemeClr>
                          </a:solidFill>
                          <a:latin typeface="Comic Sans MS" pitchFamily="66" charset="0"/>
                          <a:ea typeface="Calibri"/>
                          <a:cs typeface="Consolas" pitchFamily="49" charset="0"/>
                        </a:rPr>
                        <a:t> </a:t>
                      </a:r>
                      <a:r>
                        <a:rPr lang="en-US" sz="2000" dirty="0" err="1" smtClean="0">
                          <a:solidFill>
                            <a:schemeClr val="accent1">
                              <a:lumMod val="50000"/>
                            </a:schemeClr>
                          </a:solidFill>
                          <a:latin typeface="Comic Sans MS" pitchFamily="66" charset="0"/>
                          <a:ea typeface="Calibri"/>
                          <a:cs typeface="Consolas" pitchFamily="49" charset="0"/>
                        </a:rPr>
                        <a:t>Konsultan</a:t>
                      </a:r>
                      <a:r>
                        <a:rPr lang="id-ID" sz="2000" dirty="0" smtClean="0">
                          <a:solidFill>
                            <a:schemeClr val="accent1">
                              <a:lumMod val="50000"/>
                            </a:schemeClr>
                          </a:solidFill>
                          <a:latin typeface="Comic Sans MS" pitchFamily="66" charset="0"/>
                          <a:ea typeface="Calibri"/>
                          <a:cs typeface="Consolas" pitchFamily="49" charset="0"/>
                        </a:rPr>
                        <a:t> </a:t>
                      </a:r>
                      <a:r>
                        <a:rPr lang="en-US" sz="2000" dirty="0" err="1" smtClean="0">
                          <a:solidFill>
                            <a:schemeClr val="accent1">
                              <a:lumMod val="50000"/>
                            </a:schemeClr>
                          </a:solidFill>
                          <a:latin typeface="Comic Sans MS" pitchFamily="66" charset="0"/>
                          <a:ea typeface="Calibri"/>
                          <a:cs typeface="Consolas" pitchFamily="49" charset="0"/>
                        </a:rPr>
                        <a:t>Pajak</a:t>
                      </a:r>
                      <a:r>
                        <a:rPr lang="id-ID" sz="2000" dirty="0" smtClean="0">
                          <a:solidFill>
                            <a:schemeClr val="accent1">
                              <a:lumMod val="50000"/>
                            </a:schemeClr>
                          </a:solidFill>
                          <a:latin typeface="Comic Sans MS" pitchFamily="66" charset="0"/>
                          <a:ea typeface="Calibri"/>
                          <a:cs typeface="Consolas" pitchFamily="49" charset="0"/>
                        </a:rPr>
                        <a:t> </a:t>
                      </a:r>
                      <a:r>
                        <a:rPr lang="id-ID" sz="2000" dirty="0">
                          <a:solidFill>
                            <a:schemeClr val="accent1">
                              <a:lumMod val="50000"/>
                            </a:schemeClr>
                          </a:solidFill>
                          <a:latin typeface="Comic Sans MS" pitchFamily="66" charset="0"/>
                          <a:ea typeface="Calibri"/>
                          <a:cs typeface="Consolas" pitchFamily="49" charset="0"/>
                        </a:rPr>
                        <a:t>(X) adalah biaya yang </a:t>
                      </a:r>
                      <a:r>
                        <a:rPr lang="id-ID" sz="2000" dirty="0" smtClean="0">
                          <a:solidFill>
                            <a:schemeClr val="accent1">
                              <a:lumMod val="50000"/>
                            </a:schemeClr>
                          </a:solidFill>
                          <a:latin typeface="Comic Sans MS" pitchFamily="66" charset="0"/>
                          <a:ea typeface="Calibri"/>
                          <a:cs typeface="Consolas" pitchFamily="49" charset="0"/>
                        </a:rPr>
                        <a:t>di keluarkan </a:t>
                      </a:r>
                      <a:r>
                        <a:rPr lang="id-ID" sz="2000" dirty="0">
                          <a:solidFill>
                            <a:schemeClr val="accent1">
                              <a:lumMod val="50000"/>
                            </a:schemeClr>
                          </a:solidFill>
                          <a:latin typeface="Comic Sans MS" pitchFamily="66" charset="0"/>
                          <a:ea typeface="Calibri"/>
                          <a:cs typeface="Consolas" pitchFamily="49" charset="0"/>
                        </a:rPr>
                        <a:t>wajib pajak </a:t>
                      </a:r>
                      <a:r>
                        <a:rPr lang="id-ID" sz="2000" dirty="0" smtClean="0">
                          <a:solidFill>
                            <a:schemeClr val="accent1">
                              <a:lumMod val="50000"/>
                            </a:schemeClr>
                          </a:solidFill>
                          <a:latin typeface="Comic Sans MS" pitchFamily="66" charset="0"/>
                          <a:ea typeface="Calibri"/>
                          <a:cs typeface="Consolas" pitchFamily="49" charset="0"/>
                        </a:rPr>
                        <a:t>dalam memenuhi syarat-syarat</a:t>
                      </a:r>
                      <a:r>
                        <a:rPr lang="id-ID" sz="2000" baseline="0" dirty="0" smtClean="0">
                          <a:solidFill>
                            <a:schemeClr val="accent1">
                              <a:lumMod val="50000"/>
                            </a:schemeClr>
                          </a:solidFill>
                          <a:latin typeface="Comic Sans MS" pitchFamily="66" charset="0"/>
                          <a:ea typeface="Calibri"/>
                          <a:cs typeface="Consolas" pitchFamily="49" charset="0"/>
                        </a:rPr>
                        <a:t> </a:t>
                      </a:r>
                      <a:r>
                        <a:rPr lang="id-ID" sz="2000" dirty="0" smtClean="0">
                          <a:solidFill>
                            <a:schemeClr val="accent1">
                              <a:lumMod val="50000"/>
                            </a:schemeClr>
                          </a:solidFill>
                          <a:latin typeface="Comic Sans MS" pitchFamily="66" charset="0"/>
                          <a:ea typeface="Calibri"/>
                          <a:cs typeface="Consolas" pitchFamily="49" charset="0"/>
                        </a:rPr>
                        <a:t>perhitungan perpajakan </a:t>
                      </a:r>
                      <a:r>
                        <a:rPr lang="id-ID" sz="2000" i="1" dirty="0" smtClean="0">
                          <a:solidFill>
                            <a:schemeClr val="accent1">
                              <a:lumMod val="50000"/>
                            </a:schemeClr>
                          </a:solidFill>
                          <a:latin typeface="Comic Sans MS" pitchFamily="66" charset="0"/>
                          <a:ea typeface="Calibri"/>
                          <a:cs typeface="Consolas" pitchFamily="49" charset="0"/>
                        </a:rPr>
                        <a:t>(Cederic</a:t>
                      </a:r>
                      <a:r>
                        <a:rPr lang="id-ID" sz="2000" i="1" baseline="0" dirty="0" smtClean="0">
                          <a:solidFill>
                            <a:schemeClr val="accent1">
                              <a:lumMod val="50000"/>
                            </a:schemeClr>
                          </a:solidFill>
                          <a:latin typeface="Comic Sans MS" pitchFamily="66" charset="0"/>
                          <a:ea typeface="Calibri"/>
                          <a:cs typeface="Consolas" pitchFamily="49" charset="0"/>
                        </a:rPr>
                        <a:t> </a:t>
                      </a:r>
                      <a:r>
                        <a:rPr lang="id-ID" sz="2000" i="1" dirty="0" smtClean="0">
                          <a:solidFill>
                            <a:schemeClr val="accent1">
                              <a:lumMod val="50000"/>
                            </a:schemeClr>
                          </a:solidFill>
                          <a:latin typeface="Comic Sans MS" pitchFamily="66" charset="0"/>
                          <a:ea typeface="Calibri"/>
                          <a:cs typeface="Consolas" pitchFamily="49" charset="0"/>
                        </a:rPr>
                        <a:t>Seandford </a:t>
                      </a:r>
                      <a:r>
                        <a:rPr lang="id-ID" sz="2000" i="1" dirty="0">
                          <a:solidFill>
                            <a:schemeClr val="accent1">
                              <a:lumMod val="50000"/>
                            </a:schemeClr>
                          </a:solidFill>
                          <a:latin typeface="Comic Sans MS" pitchFamily="66" charset="0"/>
                          <a:ea typeface="Calibri"/>
                          <a:cs typeface="Consolas" pitchFamily="49" charset="0"/>
                        </a:rPr>
                        <a:t>et al</a:t>
                      </a:r>
                      <a:r>
                        <a:rPr lang="id-ID" sz="2000" dirty="0">
                          <a:solidFill>
                            <a:schemeClr val="accent1">
                              <a:lumMod val="50000"/>
                            </a:schemeClr>
                          </a:solidFill>
                          <a:latin typeface="Comic Sans MS" pitchFamily="66" charset="0"/>
                          <a:ea typeface="Calibri"/>
                          <a:cs typeface="Consolas" pitchFamily="49" charset="0"/>
                        </a:rPr>
                        <a:t> dalam Siti Kurnia Rahayu 2010)</a:t>
                      </a:r>
                    </a:p>
                  </a:txBody>
                  <a:tcPr marL="68580" marR="68580" marT="0" marB="0"/>
                </a:tc>
                <a:tc>
                  <a:txBody>
                    <a:bodyPr/>
                    <a:lstStyle/>
                    <a:p>
                      <a:pPr lvl="0">
                        <a:lnSpc>
                          <a:spcPct val="200000"/>
                        </a:lnSpc>
                      </a:pPr>
                      <a:r>
                        <a:rPr lang="id-ID" sz="2000" kern="1200" dirty="0" smtClean="0">
                          <a:solidFill>
                            <a:schemeClr val="accent1">
                              <a:lumMod val="50000"/>
                            </a:schemeClr>
                          </a:solidFill>
                          <a:latin typeface="Comic Sans MS" pitchFamily="66" charset="0"/>
                          <a:ea typeface="+mn-ea"/>
                          <a:cs typeface="+mn-cs"/>
                        </a:rPr>
                        <a:t>a. Biaya Pengarsipan</a:t>
                      </a:r>
                    </a:p>
                    <a:p>
                      <a:pPr lvl="0">
                        <a:lnSpc>
                          <a:spcPct val="200000"/>
                        </a:lnSpc>
                      </a:pPr>
                      <a:r>
                        <a:rPr lang="id-ID" sz="2000" kern="1200" dirty="0" smtClean="0">
                          <a:solidFill>
                            <a:schemeClr val="accent1">
                              <a:lumMod val="50000"/>
                            </a:schemeClr>
                          </a:solidFill>
                          <a:latin typeface="Comic Sans MS" pitchFamily="66" charset="0"/>
                          <a:ea typeface="+mn-ea"/>
                          <a:cs typeface="+mn-cs"/>
                        </a:rPr>
                        <a:t>b. Biaya Penyelesaian </a:t>
                      </a:r>
                    </a:p>
                    <a:p>
                      <a:pPr lvl="0">
                        <a:lnSpc>
                          <a:spcPct val="200000"/>
                        </a:lnSpc>
                      </a:pPr>
                      <a:r>
                        <a:rPr lang="id-ID" sz="2000" i="1" kern="1200" dirty="0" smtClean="0">
                          <a:solidFill>
                            <a:schemeClr val="accent1">
                              <a:lumMod val="50000"/>
                            </a:schemeClr>
                          </a:solidFill>
                          <a:latin typeface="Comic Sans MS" pitchFamily="66" charset="0"/>
                          <a:ea typeface="+mn-ea"/>
                          <a:cs typeface="+mn-cs"/>
                        </a:rPr>
                        <a:t>c. Tax payer’s time</a:t>
                      </a:r>
                      <a:endParaRPr lang="id-ID" sz="2000" kern="1200" dirty="0" smtClean="0">
                        <a:solidFill>
                          <a:schemeClr val="accent1">
                            <a:lumMod val="50000"/>
                          </a:schemeClr>
                        </a:solidFill>
                        <a:latin typeface="Comic Sans MS" pitchFamily="66" charset="0"/>
                        <a:ea typeface="+mn-ea"/>
                        <a:cs typeface="+mn-cs"/>
                      </a:endParaRPr>
                    </a:p>
                    <a:p>
                      <a:pPr lvl="0">
                        <a:lnSpc>
                          <a:spcPct val="200000"/>
                        </a:lnSpc>
                      </a:pPr>
                      <a:r>
                        <a:rPr lang="id-ID" sz="2000" i="1" kern="1200" dirty="0" smtClean="0">
                          <a:solidFill>
                            <a:schemeClr val="accent1">
                              <a:lumMod val="50000"/>
                            </a:schemeClr>
                          </a:solidFill>
                          <a:latin typeface="Comic Sans MS" pitchFamily="66" charset="0"/>
                          <a:ea typeface="+mn-ea"/>
                          <a:cs typeface="+mn-cs"/>
                        </a:rPr>
                        <a:t>d. Tax agent fees</a:t>
                      </a:r>
                      <a:endParaRPr lang="id-ID" sz="2000" kern="1200" dirty="0" smtClean="0">
                        <a:solidFill>
                          <a:schemeClr val="accent1">
                            <a:lumMod val="50000"/>
                          </a:schemeClr>
                        </a:solidFill>
                        <a:latin typeface="Comic Sans MS" pitchFamily="66" charset="0"/>
                        <a:ea typeface="+mn-ea"/>
                        <a:cs typeface="+mn-cs"/>
                      </a:endParaRPr>
                    </a:p>
                    <a:p>
                      <a:pPr>
                        <a:lnSpc>
                          <a:spcPct val="200000"/>
                        </a:lnSpc>
                      </a:pPr>
                      <a:r>
                        <a:rPr lang="id-ID" sz="2000" i="1" kern="1200" dirty="0" smtClean="0">
                          <a:solidFill>
                            <a:schemeClr val="accent1">
                              <a:lumMod val="50000"/>
                            </a:schemeClr>
                          </a:solidFill>
                          <a:latin typeface="Comic Sans MS" pitchFamily="66" charset="0"/>
                          <a:ea typeface="+mn-ea"/>
                          <a:cs typeface="+mn-cs"/>
                        </a:rPr>
                        <a:t>e. Incidental expense</a:t>
                      </a:r>
                      <a:endParaRPr lang="id-ID" sz="2000" dirty="0">
                        <a:solidFill>
                          <a:schemeClr val="accent1">
                            <a:lumMod val="50000"/>
                          </a:schemeClr>
                        </a:solidFill>
                        <a:latin typeface="Comic Sans MS" pitchFamily="66" charset="0"/>
                      </a:endParaRPr>
                    </a:p>
                  </a:txBody>
                  <a:tcPr/>
                </a:tc>
                <a:tc>
                  <a:txBody>
                    <a:bodyPr/>
                    <a:lstStyle/>
                    <a:p>
                      <a:r>
                        <a:rPr lang="id-ID" sz="2000" dirty="0" smtClean="0">
                          <a:solidFill>
                            <a:schemeClr val="accent1">
                              <a:lumMod val="50000"/>
                            </a:schemeClr>
                          </a:solidFill>
                          <a:latin typeface="Comic Sans MS" pitchFamily="66" charset="0"/>
                        </a:rPr>
                        <a:t>Ratio</a:t>
                      </a:r>
                      <a:endParaRPr lang="id-ID" sz="2000" dirty="0">
                        <a:solidFill>
                          <a:schemeClr val="accent1">
                            <a:lumMod val="50000"/>
                          </a:schemeClr>
                        </a:solidFill>
                        <a:latin typeface="Comic Sans MS" pitchFamily="66" charset="0"/>
                      </a:endParaRPr>
                    </a:p>
                  </a:txBody>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9089" y="0"/>
            <a:ext cx="8361386" cy="990600"/>
          </a:xfrm>
        </p:spPr>
        <p:txBody>
          <a:bodyPr/>
          <a:lstStyle/>
          <a:p>
            <a:pPr algn="ctr"/>
            <a:r>
              <a:rPr lang="id-ID"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
            </a:r>
            <a:br>
              <a:rPr lang="id-ID"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br>
            <a:r>
              <a:rPr lang="id-ID"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
            </a:r>
            <a:br>
              <a:rPr lang="id-ID"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br>
            <a:r>
              <a:rPr lang="id-ID"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
            </a:r>
            <a:br>
              <a:rPr lang="id-ID"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br>
            <a:r>
              <a:rPr lang="en-US" sz="20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Tabel</a:t>
            </a:r>
            <a:r>
              <a:rPr lang="en-US"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 4.1</a:t>
            </a:r>
            <a:r>
              <a:rPr lang="id-ID"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
            </a:r>
            <a:br>
              <a:rPr lang="id-ID"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br>
            <a:r>
              <a:rPr lang="en-US" sz="20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Uji</a:t>
            </a:r>
            <a:r>
              <a:rPr lang="en-US"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 </a:t>
            </a:r>
            <a:r>
              <a:rPr lang="en-US" sz="20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Validitas</a:t>
            </a:r>
            <a:r>
              <a:rPr lang="en-US"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 </a:t>
            </a:r>
            <a:r>
              <a:rPr lang="en-US" sz="20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dan</a:t>
            </a:r>
            <a:r>
              <a:rPr lang="en-US"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 </a:t>
            </a:r>
            <a:r>
              <a:rPr lang="en-US" sz="20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Reliabilitas</a:t>
            </a:r>
            <a:r>
              <a:rPr lang="en-US"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 </a:t>
            </a:r>
            <a:r>
              <a:rPr lang="en-US" sz="20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Variabel</a:t>
            </a:r>
            <a:r>
              <a:rPr lang="en-US"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 </a:t>
            </a:r>
            <a:r>
              <a:rPr lang="en-US" sz="20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Biaya</a:t>
            </a:r>
            <a:r>
              <a:rPr lang="en-US"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 </a:t>
            </a:r>
            <a:r>
              <a:rPr lang="en-US" sz="20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Konsultan</a:t>
            </a:r>
            <a:r>
              <a:rPr lang="en-US"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 </a:t>
            </a:r>
            <a:r>
              <a:rPr lang="en-US" sz="20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Pajak</a:t>
            </a:r>
            <a:r>
              <a:rPr lang="en-US"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 (X) </a:t>
            </a:r>
            <a:r>
              <a:rPr lang="id-ID"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r>
            <a:br>
              <a:rPr lang="id-ID"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r>
              <a:rPr lang="id-ID" sz="2000" dirty="0" smtClean="0">
                <a:latin typeface="Comic Sans MS" pitchFamily="66" charset="0"/>
              </a:rPr>
              <a:t/>
            </a:r>
            <a:br>
              <a:rPr lang="id-ID" sz="2000" dirty="0" smtClean="0">
                <a:latin typeface="Comic Sans MS" pitchFamily="66" charset="0"/>
              </a:rPr>
            </a:br>
            <a:endParaRPr lang="en-US" sz="4400" dirty="0">
              <a:latin typeface="Comic Sans MS" pitchFamily="66" charset="0"/>
            </a:endParaRPr>
          </a:p>
        </p:txBody>
      </p:sp>
      <p:graphicFrame>
        <p:nvGraphicFramePr>
          <p:cNvPr id="5" name="Content Placeholder 4"/>
          <p:cNvGraphicFramePr>
            <a:graphicFrameLocks noGrp="1"/>
          </p:cNvGraphicFramePr>
          <p:nvPr>
            <p:ph idx="1"/>
          </p:nvPr>
        </p:nvGraphicFramePr>
        <p:xfrm>
          <a:off x="1146147" y="1665272"/>
          <a:ext cx="8545539" cy="4561840"/>
        </p:xfrm>
        <a:graphic>
          <a:graphicData uri="http://schemas.openxmlformats.org/drawingml/2006/table">
            <a:tbl>
              <a:tblPr firstRow="1" bandRow="1">
                <a:tableStyleId>{5C22544A-7EE6-4342-B048-85BDC9FD1C3A}</a:tableStyleId>
              </a:tblPr>
              <a:tblGrid>
                <a:gridCol w="1357322"/>
                <a:gridCol w="730267"/>
                <a:gridCol w="1076325"/>
                <a:gridCol w="1076325"/>
                <a:gridCol w="1076325"/>
                <a:gridCol w="1076325"/>
                <a:gridCol w="1076325"/>
                <a:gridCol w="1076325"/>
              </a:tblGrid>
              <a:tr h="774690">
                <a:tc>
                  <a:txBody>
                    <a:bodyPr/>
                    <a:lstStyle/>
                    <a:p>
                      <a:pPr algn="ctr">
                        <a:lnSpc>
                          <a:spcPct val="200000"/>
                        </a:lnSpc>
                        <a:spcAft>
                          <a:spcPts val="0"/>
                        </a:spcAft>
                      </a:pPr>
                      <a:r>
                        <a:rPr lang="en-US" sz="1400" b="1" dirty="0" err="1">
                          <a:solidFill>
                            <a:schemeClr val="tx1">
                              <a:lumMod val="95000"/>
                              <a:lumOff val="5000"/>
                            </a:schemeClr>
                          </a:solidFill>
                          <a:latin typeface="Comic Sans MS" pitchFamily="66" charset="0"/>
                          <a:ea typeface="Times New Roman"/>
                          <a:cs typeface="Times New Roman"/>
                        </a:rPr>
                        <a:t>Variabel</a:t>
                      </a:r>
                      <a:endParaRPr lang="id-ID" sz="1400" dirty="0">
                        <a:solidFill>
                          <a:schemeClr val="tx1">
                            <a:lumMod val="95000"/>
                            <a:lumOff val="5000"/>
                          </a:schemeClr>
                        </a:solidFill>
                        <a:latin typeface="Comic Sans MS" pitchFamily="66" charset="0"/>
                        <a:ea typeface="MS Mincho"/>
                        <a:cs typeface="Times New Roman"/>
                      </a:endParaRPr>
                    </a:p>
                  </a:txBody>
                  <a:tcPr marL="68580" marR="68580" marT="0" marB="0" anchor="ctr"/>
                </a:tc>
                <a:tc>
                  <a:txBody>
                    <a:bodyPr/>
                    <a:lstStyle/>
                    <a:p>
                      <a:pPr algn="ctr">
                        <a:lnSpc>
                          <a:spcPct val="200000"/>
                        </a:lnSpc>
                        <a:spcAft>
                          <a:spcPts val="0"/>
                        </a:spcAft>
                      </a:pPr>
                      <a:r>
                        <a:rPr lang="en-US" sz="1400" b="1" dirty="0">
                          <a:solidFill>
                            <a:schemeClr val="tx1">
                              <a:lumMod val="95000"/>
                              <a:lumOff val="5000"/>
                            </a:schemeClr>
                          </a:solidFill>
                          <a:latin typeface="Comic Sans MS" pitchFamily="66" charset="0"/>
                          <a:ea typeface="Times New Roman"/>
                          <a:cs typeface="Times New Roman"/>
                        </a:rPr>
                        <a:t>Item</a:t>
                      </a:r>
                      <a:endParaRPr lang="id-ID" sz="1400" dirty="0">
                        <a:solidFill>
                          <a:schemeClr val="tx1">
                            <a:lumMod val="95000"/>
                            <a:lumOff val="5000"/>
                          </a:schemeClr>
                        </a:solidFill>
                        <a:latin typeface="Comic Sans MS" pitchFamily="66" charset="0"/>
                        <a:ea typeface="MS Mincho"/>
                        <a:cs typeface="Times New Roman"/>
                      </a:endParaRPr>
                    </a:p>
                  </a:txBody>
                  <a:tcPr marL="68580" marR="68580" marT="0" marB="0" anchor="ctr"/>
                </a:tc>
                <a:tc>
                  <a:txBody>
                    <a:bodyPr/>
                    <a:lstStyle/>
                    <a:p>
                      <a:pPr algn="ctr">
                        <a:lnSpc>
                          <a:spcPct val="200000"/>
                        </a:lnSpc>
                        <a:spcAft>
                          <a:spcPts val="0"/>
                        </a:spcAft>
                      </a:pPr>
                      <a:r>
                        <a:rPr lang="en-US" sz="1400" b="1" dirty="0">
                          <a:solidFill>
                            <a:schemeClr val="tx1">
                              <a:lumMod val="95000"/>
                              <a:lumOff val="5000"/>
                            </a:schemeClr>
                          </a:solidFill>
                          <a:latin typeface="Comic Sans MS" pitchFamily="66" charset="0"/>
                          <a:ea typeface="Times New Roman"/>
                          <a:cs typeface="Times New Roman"/>
                        </a:rPr>
                        <a:t>R </a:t>
                      </a:r>
                      <a:r>
                        <a:rPr lang="en-US" sz="1400" b="1" dirty="0" err="1">
                          <a:solidFill>
                            <a:schemeClr val="tx1">
                              <a:lumMod val="95000"/>
                              <a:lumOff val="5000"/>
                            </a:schemeClr>
                          </a:solidFill>
                          <a:latin typeface="Comic Sans MS" pitchFamily="66" charset="0"/>
                          <a:ea typeface="Times New Roman"/>
                          <a:cs typeface="Times New Roman"/>
                        </a:rPr>
                        <a:t>Kritis</a:t>
                      </a:r>
                      <a:endParaRPr lang="id-ID" sz="1400" dirty="0">
                        <a:solidFill>
                          <a:schemeClr val="tx1">
                            <a:lumMod val="95000"/>
                            <a:lumOff val="5000"/>
                          </a:schemeClr>
                        </a:solidFill>
                        <a:latin typeface="Comic Sans MS" pitchFamily="66" charset="0"/>
                        <a:ea typeface="MS Mincho"/>
                        <a:cs typeface="Times New Roman"/>
                      </a:endParaRPr>
                    </a:p>
                  </a:txBody>
                  <a:tcPr marL="68580" marR="68580" marT="0" marB="0" anchor="ctr"/>
                </a:tc>
                <a:tc>
                  <a:txBody>
                    <a:bodyPr/>
                    <a:lstStyle/>
                    <a:p>
                      <a:pPr algn="ctr">
                        <a:lnSpc>
                          <a:spcPct val="200000"/>
                        </a:lnSpc>
                        <a:spcAft>
                          <a:spcPts val="0"/>
                        </a:spcAft>
                      </a:pPr>
                      <a:r>
                        <a:rPr lang="en-US" sz="1400" b="1" dirty="0" err="1">
                          <a:solidFill>
                            <a:schemeClr val="tx1">
                              <a:lumMod val="95000"/>
                              <a:lumOff val="5000"/>
                            </a:schemeClr>
                          </a:solidFill>
                          <a:latin typeface="Comic Sans MS" pitchFamily="66" charset="0"/>
                          <a:ea typeface="Times New Roman"/>
                          <a:cs typeface="Times New Roman"/>
                        </a:rPr>
                        <a:t>Titik</a:t>
                      </a:r>
                      <a:r>
                        <a:rPr lang="en-US" sz="1400" b="1" dirty="0">
                          <a:solidFill>
                            <a:schemeClr val="tx1">
                              <a:lumMod val="95000"/>
                              <a:lumOff val="5000"/>
                            </a:schemeClr>
                          </a:solidFill>
                          <a:latin typeface="Comic Sans MS" pitchFamily="66" charset="0"/>
                          <a:ea typeface="Times New Roman"/>
                          <a:cs typeface="Times New Roman"/>
                        </a:rPr>
                        <a:t> </a:t>
                      </a:r>
                      <a:r>
                        <a:rPr lang="en-US" sz="1400" b="1" dirty="0" err="1">
                          <a:solidFill>
                            <a:schemeClr val="tx1">
                              <a:lumMod val="95000"/>
                              <a:lumOff val="5000"/>
                            </a:schemeClr>
                          </a:solidFill>
                          <a:latin typeface="Comic Sans MS" pitchFamily="66" charset="0"/>
                          <a:ea typeface="Times New Roman"/>
                          <a:cs typeface="Times New Roman"/>
                        </a:rPr>
                        <a:t>Kritis</a:t>
                      </a:r>
                      <a:endParaRPr lang="id-ID" sz="1400" dirty="0">
                        <a:solidFill>
                          <a:schemeClr val="tx1">
                            <a:lumMod val="95000"/>
                            <a:lumOff val="5000"/>
                          </a:schemeClr>
                        </a:solidFill>
                        <a:latin typeface="Comic Sans MS" pitchFamily="66" charset="0"/>
                        <a:ea typeface="MS Mincho"/>
                        <a:cs typeface="Times New Roman"/>
                      </a:endParaRPr>
                    </a:p>
                  </a:txBody>
                  <a:tcPr marL="68580" marR="68580" marT="0" marB="0" anchor="ctr"/>
                </a:tc>
                <a:tc>
                  <a:txBody>
                    <a:bodyPr/>
                    <a:lstStyle/>
                    <a:p>
                      <a:pPr algn="ctr">
                        <a:lnSpc>
                          <a:spcPct val="200000"/>
                        </a:lnSpc>
                        <a:spcAft>
                          <a:spcPts val="0"/>
                        </a:spcAft>
                      </a:pPr>
                      <a:r>
                        <a:rPr lang="en-US" sz="1400" b="1" dirty="0" err="1">
                          <a:solidFill>
                            <a:schemeClr val="tx1">
                              <a:lumMod val="95000"/>
                              <a:lumOff val="5000"/>
                            </a:schemeClr>
                          </a:solidFill>
                          <a:latin typeface="Comic Sans MS" pitchFamily="66" charset="0"/>
                          <a:ea typeface="Times New Roman"/>
                          <a:cs typeface="Times New Roman"/>
                        </a:rPr>
                        <a:t>Hasil</a:t>
                      </a:r>
                      <a:endParaRPr lang="id-ID" sz="1400" dirty="0">
                        <a:solidFill>
                          <a:schemeClr val="tx1">
                            <a:lumMod val="95000"/>
                            <a:lumOff val="5000"/>
                          </a:schemeClr>
                        </a:solidFill>
                        <a:latin typeface="Comic Sans MS" pitchFamily="66" charset="0"/>
                        <a:ea typeface="MS Mincho"/>
                        <a:cs typeface="Times New Roman"/>
                      </a:endParaRPr>
                    </a:p>
                  </a:txBody>
                  <a:tcPr marL="68580" marR="68580" marT="0" marB="0" anchor="ctr"/>
                </a:tc>
                <a:tc>
                  <a:txBody>
                    <a:bodyPr/>
                    <a:lstStyle/>
                    <a:p>
                      <a:pPr algn="ctr">
                        <a:lnSpc>
                          <a:spcPct val="200000"/>
                        </a:lnSpc>
                        <a:spcAft>
                          <a:spcPts val="0"/>
                        </a:spcAft>
                      </a:pPr>
                      <a:r>
                        <a:rPr lang="en-US" sz="1400" b="1" dirty="0">
                          <a:solidFill>
                            <a:schemeClr val="tx1">
                              <a:lumMod val="95000"/>
                              <a:lumOff val="5000"/>
                            </a:schemeClr>
                          </a:solidFill>
                          <a:latin typeface="Comic Sans MS" pitchFamily="66" charset="0"/>
                          <a:ea typeface="Times New Roman"/>
                          <a:cs typeface="Times New Roman"/>
                        </a:rPr>
                        <a:t>R </a:t>
                      </a:r>
                      <a:r>
                        <a:rPr lang="en-US" sz="1400" b="1" dirty="0" err="1">
                          <a:solidFill>
                            <a:schemeClr val="tx1">
                              <a:lumMod val="95000"/>
                              <a:lumOff val="5000"/>
                            </a:schemeClr>
                          </a:solidFill>
                          <a:latin typeface="Comic Sans MS" pitchFamily="66" charset="0"/>
                          <a:ea typeface="Times New Roman"/>
                          <a:cs typeface="Times New Roman"/>
                        </a:rPr>
                        <a:t>Kritis</a:t>
                      </a:r>
                      <a:endParaRPr lang="id-ID" sz="1400" dirty="0">
                        <a:solidFill>
                          <a:schemeClr val="tx1">
                            <a:lumMod val="95000"/>
                            <a:lumOff val="5000"/>
                          </a:schemeClr>
                        </a:solidFill>
                        <a:latin typeface="Comic Sans MS" pitchFamily="66" charset="0"/>
                        <a:ea typeface="MS Mincho"/>
                        <a:cs typeface="Times New Roman"/>
                      </a:endParaRPr>
                    </a:p>
                  </a:txBody>
                  <a:tcPr marL="68580" marR="68580" marT="0" marB="0" anchor="ctr"/>
                </a:tc>
                <a:tc>
                  <a:txBody>
                    <a:bodyPr/>
                    <a:lstStyle/>
                    <a:p>
                      <a:pPr algn="ctr">
                        <a:lnSpc>
                          <a:spcPct val="200000"/>
                        </a:lnSpc>
                        <a:spcAft>
                          <a:spcPts val="0"/>
                        </a:spcAft>
                      </a:pPr>
                      <a:r>
                        <a:rPr lang="en-US" sz="1400" b="1" dirty="0" err="1">
                          <a:solidFill>
                            <a:schemeClr val="tx1">
                              <a:lumMod val="95000"/>
                              <a:lumOff val="5000"/>
                            </a:schemeClr>
                          </a:solidFill>
                          <a:latin typeface="Comic Sans MS" pitchFamily="66" charset="0"/>
                          <a:ea typeface="Times New Roman"/>
                          <a:cs typeface="Times New Roman"/>
                        </a:rPr>
                        <a:t>Titik</a:t>
                      </a:r>
                      <a:r>
                        <a:rPr lang="en-US" sz="1400" b="1" dirty="0">
                          <a:solidFill>
                            <a:schemeClr val="tx1">
                              <a:lumMod val="95000"/>
                              <a:lumOff val="5000"/>
                            </a:schemeClr>
                          </a:solidFill>
                          <a:latin typeface="Comic Sans MS" pitchFamily="66" charset="0"/>
                          <a:ea typeface="Times New Roman"/>
                          <a:cs typeface="Times New Roman"/>
                        </a:rPr>
                        <a:t> </a:t>
                      </a:r>
                      <a:r>
                        <a:rPr lang="en-US" sz="1400" b="1" dirty="0" err="1">
                          <a:solidFill>
                            <a:schemeClr val="tx1">
                              <a:lumMod val="95000"/>
                              <a:lumOff val="5000"/>
                            </a:schemeClr>
                          </a:solidFill>
                          <a:latin typeface="Comic Sans MS" pitchFamily="66" charset="0"/>
                          <a:ea typeface="Times New Roman"/>
                          <a:cs typeface="Times New Roman"/>
                        </a:rPr>
                        <a:t>Kritis</a:t>
                      </a:r>
                      <a:endParaRPr lang="id-ID" sz="1400" dirty="0">
                        <a:solidFill>
                          <a:schemeClr val="tx1">
                            <a:lumMod val="95000"/>
                            <a:lumOff val="5000"/>
                          </a:schemeClr>
                        </a:solidFill>
                        <a:latin typeface="Comic Sans MS" pitchFamily="66" charset="0"/>
                        <a:ea typeface="MS Mincho"/>
                        <a:cs typeface="Times New Roman"/>
                      </a:endParaRPr>
                    </a:p>
                  </a:txBody>
                  <a:tcPr marL="68580" marR="68580" marT="0" marB="0" anchor="ctr"/>
                </a:tc>
                <a:tc>
                  <a:txBody>
                    <a:bodyPr/>
                    <a:lstStyle/>
                    <a:p>
                      <a:pPr algn="ctr">
                        <a:lnSpc>
                          <a:spcPct val="200000"/>
                        </a:lnSpc>
                        <a:spcAft>
                          <a:spcPts val="0"/>
                        </a:spcAft>
                      </a:pPr>
                      <a:r>
                        <a:rPr lang="en-US" sz="1400" b="1" dirty="0" err="1">
                          <a:solidFill>
                            <a:schemeClr val="tx1">
                              <a:lumMod val="95000"/>
                              <a:lumOff val="5000"/>
                            </a:schemeClr>
                          </a:solidFill>
                          <a:latin typeface="Comic Sans MS" pitchFamily="66" charset="0"/>
                          <a:ea typeface="Times New Roman"/>
                          <a:cs typeface="Times New Roman"/>
                        </a:rPr>
                        <a:t>Hasil</a:t>
                      </a:r>
                      <a:endParaRPr lang="id-ID" sz="1400" dirty="0">
                        <a:solidFill>
                          <a:schemeClr val="tx1">
                            <a:lumMod val="95000"/>
                            <a:lumOff val="5000"/>
                          </a:schemeClr>
                        </a:solidFill>
                        <a:latin typeface="Comic Sans MS" pitchFamily="66" charset="0"/>
                        <a:ea typeface="MS Mincho"/>
                        <a:cs typeface="Times New Roman"/>
                      </a:endParaRPr>
                    </a:p>
                  </a:txBody>
                  <a:tcPr marL="68580" marR="68580" marT="0" marB="0" anchor="ctr"/>
                </a:tc>
              </a:tr>
              <a:tr h="370840">
                <a:tc rowSpan="10">
                  <a:txBody>
                    <a:bodyPr/>
                    <a:lstStyle/>
                    <a:p>
                      <a:pPr>
                        <a:lnSpc>
                          <a:spcPct val="200000"/>
                        </a:lnSpc>
                      </a:pPr>
                      <a:r>
                        <a:rPr lang="en-US" sz="1800" kern="1200" dirty="0" err="1" smtClean="0">
                          <a:solidFill>
                            <a:srgbClr val="00B050"/>
                          </a:solidFill>
                          <a:latin typeface="Comic Sans MS" pitchFamily="66" charset="0"/>
                          <a:ea typeface="+mn-ea"/>
                          <a:cs typeface="+mn-cs"/>
                        </a:rPr>
                        <a:t>Biaya</a:t>
                      </a:r>
                      <a:r>
                        <a:rPr lang="en-US" sz="1800" kern="1200" dirty="0" smtClean="0">
                          <a:solidFill>
                            <a:srgbClr val="00B050"/>
                          </a:solidFill>
                          <a:latin typeface="Comic Sans MS" pitchFamily="66" charset="0"/>
                          <a:ea typeface="+mn-ea"/>
                          <a:cs typeface="+mn-cs"/>
                        </a:rPr>
                        <a:t> </a:t>
                      </a:r>
                      <a:r>
                        <a:rPr lang="en-US" sz="1800" kern="1200" dirty="0" err="1" smtClean="0">
                          <a:solidFill>
                            <a:srgbClr val="00B050"/>
                          </a:solidFill>
                          <a:latin typeface="Comic Sans MS" pitchFamily="66" charset="0"/>
                          <a:ea typeface="+mn-ea"/>
                          <a:cs typeface="+mn-cs"/>
                        </a:rPr>
                        <a:t>Konsultan</a:t>
                      </a:r>
                      <a:r>
                        <a:rPr lang="en-US" sz="1800" kern="1200" dirty="0" smtClean="0">
                          <a:solidFill>
                            <a:srgbClr val="00B050"/>
                          </a:solidFill>
                          <a:latin typeface="Comic Sans MS" pitchFamily="66" charset="0"/>
                          <a:ea typeface="+mn-ea"/>
                          <a:cs typeface="+mn-cs"/>
                        </a:rPr>
                        <a:t> </a:t>
                      </a:r>
                      <a:r>
                        <a:rPr lang="en-US" sz="1800" kern="1200" dirty="0" err="1" smtClean="0">
                          <a:solidFill>
                            <a:srgbClr val="00B050"/>
                          </a:solidFill>
                          <a:latin typeface="Comic Sans MS" pitchFamily="66" charset="0"/>
                          <a:ea typeface="+mn-ea"/>
                          <a:cs typeface="+mn-cs"/>
                        </a:rPr>
                        <a:t>Pajak</a:t>
                      </a:r>
                      <a:r>
                        <a:rPr lang="en-US" sz="1800" kern="1200" dirty="0" smtClean="0">
                          <a:solidFill>
                            <a:srgbClr val="00B050"/>
                          </a:solidFill>
                          <a:latin typeface="Comic Sans MS" pitchFamily="66" charset="0"/>
                          <a:ea typeface="+mn-ea"/>
                          <a:cs typeface="+mn-cs"/>
                        </a:rPr>
                        <a:t> (X)</a:t>
                      </a:r>
                      <a:endParaRPr lang="id-ID" sz="1800" dirty="0">
                        <a:solidFill>
                          <a:srgbClr val="00B050"/>
                        </a:solidFill>
                        <a:latin typeface="Comic Sans MS" pitchFamily="66" charset="0"/>
                      </a:endParaRPr>
                    </a:p>
                  </a:txBody>
                  <a:tcPr/>
                </a:tc>
                <a:tc>
                  <a:txBody>
                    <a:bodyPr/>
                    <a:lstStyle/>
                    <a:p>
                      <a:pPr algn="ctr">
                        <a:lnSpc>
                          <a:spcPct val="200000"/>
                        </a:lnSpc>
                        <a:spcAft>
                          <a:spcPts val="0"/>
                        </a:spcAft>
                      </a:pPr>
                      <a:r>
                        <a:rPr lang="en-US" sz="1200" dirty="0">
                          <a:solidFill>
                            <a:schemeClr val="tx1">
                              <a:lumMod val="95000"/>
                              <a:lumOff val="5000"/>
                            </a:schemeClr>
                          </a:solidFill>
                          <a:latin typeface="Times New Roman"/>
                          <a:ea typeface="Times New Roman"/>
                          <a:cs typeface="Times New Roman"/>
                        </a:rPr>
                        <a:t>1</a:t>
                      </a:r>
                      <a:endParaRPr lang="id-ID" sz="1200" dirty="0">
                        <a:solidFill>
                          <a:schemeClr val="tx1">
                            <a:lumMod val="95000"/>
                            <a:lumOff val="5000"/>
                          </a:schemeClr>
                        </a:solidFill>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dirty="0">
                          <a:solidFill>
                            <a:srgbClr val="CC3300"/>
                          </a:solidFill>
                          <a:latin typeface="Times New Roman"/>
                          <a:ea typeface="Times New Roman"/>
                          <a:cs typeface="Times New Roman"/>
                        </a:rPr>
                        <a:t>0,520</a:t>
                      </a:r>
                      <a:endParaRPr lang="id-ID" sz="1200" dirty="0">
                        <a:solidFill>
                          <a:srgbClr val="CC3300"/>
                        </a:solidFill>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dirty="0">
                          <a:latin typeface="Times New Roman"/>
                          <a:ea typeface="Times New Roman"/>
                          <a:cs typeface="Times New Roman"/>
                        </a:rPr>
                        <a:t>0,300</a:t>
                      </a:r>
                      <a:endParaRPr lang="id-ID" sz="1200" dirty="0">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dirty="0">
                          <a:solidFill>
                            <a:schemeClr val="accent6">
                              <a:lumMod val="50000"/>
                            </a:schemeClr>
                          </a:solidFill>
                          <a:latin typeface="Times New Roman"/>
                          <a:ea typeface="Times New Roman"/>
                          <a:cs typeface="Times New Roman"/>
                        </a:rPr>
                        <a:t>Valid</a:t>
                      </a:r>
                      <a:endParaRPr lang="id-ID" sz="1200" dirty="0">
                        <a:solidFill>
                          <a:schemeClr val="accent6">
                            <a:lumMod val="50000"/>
                          </a:schemeClr>
                        </a:solidFill>
                        <a:latin typeface="Times New Roman"/>
                        <a:ea typeface="MS Mincho"/>
                        <a:cs typeface="Times New Roman"/>
                      </a:endParaRPr>
                    </a:p>
                  </a:txBody>
                  <a:tcPr marL="68580" marR="68580" marT="0" marB="0" anchor="ctr"/>
                </a:tc>
                <a:tc rowSpan="10">
                  <a:txBody>
                    <a:bodyPr/>
                    <a:lstStyle/>
                    <a:p>
                      <a:pPr algn="ctr">
                        <a:lnSpc>
                          <a:spcPct val="200000"/>
                        </a:lnSpc>
                        <a:spcAft>
                          <a:spcPts val="0"/>
                        </a:spcAft>
                      </a:pPr>
                      <a:r>
                        <a:rPr lang="en-US" sz="1200" dirty="0">
                          <a:solidFill>
                            <a:srgbClr val="C00000"/>
                          </a:solidFill>
                          <a:latin typeface="Times New Roman"/>
                          <a:ea typeface="Times New Roman"/>
                          <a:cs typeface="Times New Roman"/>
                        </a:rPr>
                        <a:t>0,713</a:t>
                      </a:r>
                      <a:endParaRPr lang="id-ID" sz="1200" dirty="0">
                        <a:solidFill>
                          <a:srgbClr val="C00000"/>
                        </a:solidFill>
                        <a:latin typeface="Times New Roman"/>
                        <a:ea typeface="MS Mincho"/>
                        <a:cs typeface="Times New Roman"/>
                      </a:endParaRPr>
                    </a:p>
                  </a:txBody>
                  <a:tcPr marL="68580" marR="68580" marT="0" marB="0" anchor="ctr"/>
                </a:tc>
                <a:tc rowSpan="10">
                  <a:txBody>
                    <a:bodyPr/>
                    <a:lstStyle/>
                    <a:p>
                      <a:pPr algn="ctr">
                        <a:lnSpc>
                          <a:spcPct val="200000"/>
                        </a:lnSpc>
                        <a:spcAft>
                          <a:spcPts val="0"/>
                        </a:spcAft>
                      </a:pPr>
                      <a:r>
                        <a:rPr lang="en-US" sz="1200" dirty="0">
                          <a:solidFill>
                            <a:srgbClr val="C00000"/>
                          </a:solidFill>
                          <a:latin typeface="Times New Roman"/>
                          <a:ea typeface="Times New Roman"/>
                          <a:cs typeface="Times New Roman"/>
                        </a:rPr>
                        <a:t>0,700</a:t>
                      </a:r>
                      <a:endParaRPr lang="id-ID" sz="1200" dirty="0">
                        <a:solidFill>
                          <a:srgbClr val="C00000"/>
                        </a:solidFill>
                        <a:latin typeface="Times New Roman"/>
                        <a:ea typeface="MS Mincho"/>
                        <a:cs typeface="Times New Roman"/>
                      </a:endParaRPr>
                    </a:p>
                  </a:txBody>
                  <a:tcPr marL="68580" marR="68580" marT="0" marB="0" anchor="ctr"/>
                </a:tc>
                <a:tc rowSpan="10">
                  <a:txBody>
                    <a:bodyPr/>
                    <a:lstStyle/>
                    <a:p>
                      <a:pPr algn="ctr">
                        <a:lnSpc>
                          <a:spcPct val="200000"/>
                        </a:lnSpc>
                        <a:spcAft>
                          <a:spcPts val="0"/>
                        </a:spcAft>
                      </a:pPr>
                      <a:r>
                        <a:rPr lang="en-US" sz="1200" dirty="0" err="1">
                          <a:solidFill>
                            <a:srgbClr val="C00000"/>
                          </a:solidFill>
                          <a:latin typeface="Times New Roman"/>
                          <a:ea typeface="Times New Roman"/>
                          <a:cs typeface="Times New Roman"/>
                        </a:rPr>
                        <a:t>Reliabel</a:t>
                      </a:r>
                      <a:endParaRPr lang="id-ID" sz="1200" dirty="0">
                        <a:solidFill>
                          <a:srgbClr val="C00000"/>
                        </a:solidFill>
                        <a:latin typeface="Times New Roman"/>
                        <a:ea typeface="MS Mincho"/>
                        <a:cs typeface="Times New Roman"/>
                      </a:endParaRPr>
                    </a:p>
                  </a:txBody>
                  <a:tcPr marL="68580" marR="68580" marT="0" marB="0" anchor="ctr"/>
                </a:tc>
              </a:tr>
              <a:tr h="370840">
                <a:tc vMerge="1">
                  <a:txBody>
                    <a:bodyPr/>
                    <a:lstStyle/>
                    <a:p>
                      <a:endParaRPr lang="id-ID" dirty="0"/>
                    </a:p>
                  </a:txBody>
                  <a:tcPr/>
                </a:tc>
                <a:tc>
                  <a:txBody>
                    <a:bodyPr/>
                    <a:lstStyle/>
                    <a:p>
                      <a:pPr algn="ctr">
                        <a:lnSpc>
                          <a:spcPct val="200000"/>
                        </a:lnSpc>
                        <a:spcAft>
                          <a:spcPts val="0"/>
                        </a:spcAft>
                      </a:pPr>
                      <a:r>
                        <a:rPr lang="en-US" sz="1200" dirty="0">
                          <a:solidFill>
                            <a:schemeClr val="tx1">
                              <a:lumMod val="95000"/>
                              <a:lumOff val="5000"/>
                            </a:schemeClr>
                          </a:solidFill>
                          <a:latin typeface="Times New Roman"/>
                          <a:ea typeface="Times New Roman"/>
                          <a:cs typeface="Times New Roman"/>
                        </a:rPr>
                        <a:t>2</a:t>
                      </a:r>
                      <a:endParaRPr lang="id-ID" sz="1200" dirty="0">
                        <a:solidFill>
                          <a:schemeClr val="tx1">
                            <a:lumMod val="95000"/>
                            <a:lumOff val="5000"/>
                          </a:schemeClr>
                        </a:solidFill>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dirty="0">
                          <a:solidFill>
                            <a:srgbClr val="CC3300"/>
                          </a:solidFill>
                          <a:latin typeface="Times New Roman"/>
                          <a:ea typeface="Times New Roman"/>
                          <a:cs typeface="Times New Roman"/>
                        </a:rPr>
                        <a:t>0,389</a:t>
                      </a:r>
                      <a:endParaRPr lang="id-ID" sz="1200" dirty="0">
                        <a:solidFill>
                          <a:srgbClr val="CC3300"/>
                        </a:solidFill>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a:latin typeface="Times New Roman"/>
                          <a:ea typeface="Times New Roman"/>
                          <a:cs typeface="Times New Roman"/>
                        </a:rPr>
                        <a:t>0,300</a:t>
                      </a:r>
                      <a:endParaRPr lang="id-ID" sz="1200">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dirty="0">
                          <a:solidFill>
                            <a:schemeClr val="accent6">
                              <a:lumMod val="50000"/>
                            </a:schemeClr>
                          </a:solidFill>
                          <a:latin typeface="Times New Roman"/>
                          <a:ea typeface="Times New Roman"/>
                          <a:cs typeface="Times New Roman"/>
                        </a:rPr>
                        <a:t>Valid</a:t>
                      </a:r>
                      <a:endParaRPr lang="id-ID" sz="1200" dirty="0">
                        <a:solidFill>
                          <a:schemeClr val="accent6">
                            <a:lumMod val="50000"/>
                          </a:schemeClr>
                        </a:solidFill>
                        <a:latin typeface="Times New Roman"/>
                        <a:ea typeface="MS Mincho"/>
                        <a:cs typeface="Times New Roman"/>
                      </a:endParaRPr>
                    </a:p>
                  </a:txBody>
                  <a:tcPr marL="68580" marR="68580" marT="0" marB="0" anchor="ctr"/>
                </a:tc>
                <a:tc vMerge="1">
                  <a:txBody>
                    <a:bodyPr/>
                    <a:lstStyle/>
                    <a:p>
                      <a:endParaRPr lang="id-ID"/>
                    </a:p>
                  </a:txBody>
                  <a:tcPr/>
                </a:tc>
                <a:tc vMerge="1">
                  <a:txBody>
                    <a:bodyPr/>
                    <a:lstStyle/>
                    <a:p>
                      <a:endParaRPr lang="id-ID"/>
                    </a:p>
                  </a:txBody>
                  <a:tcPr/>
                </a:tc>
                <a:tc vMerge="1">
                  <a:txBody>
                    <a:bodyPr/>
                    <a:lstStyle/>
                    <a:p>
                      <a:endParaRPr lang="id-ID"/>
                    </a:p>
                  </a:txBody>
                  <a:tcPr/>
                </a:tc>
              </a:tr>
              <a:tr h="370840">
                <a:tc vMerge="1">
                  <a:txBody>
                    <a:bodyPr/>
                    <a:lstStyle/>
                    <a:p>
                      <a:endParaRPr lang="id-ID" dirty="0"/>
                    </a:p>
                  </a:txBody>
                  <a:tcPr/>
                </a:tc>
                <a:tc>
                  <a:txBody>
                    <a:bodyPr/>
                    <a:lstStyle/>
                    <a:p>
                      <a:pPr algn="ctr">
                        <a:lnSpc>
                          <a:spcPct val="200000"/>
                        </a:lnSpc>
                        <a:spcAft>
                          <a:spcPts val="0"/>
                        </a:spcAft>
                      </a:pPr>
                      <a:r>
                        <a:rPr lang="en-US" sz="1200" dirty="0">
                          <a:solidFill>
                            <a:schemeClr val="tx1">
                              <a:lumMod val="95000"/>
                              <a:lumOff val="5000"/>
                            </a:schemeClr>
                          </a:solidFill>
                          <a:latin typeface="Times New Roman"/>
                          <a:ea typeface="Times New Roman"/>
                          <a:cs typeface="Times New Roman"/>
                        </a:rPr>
                        <a:t>3</a:t>
                      </a:r>
                      <a:endParaRPr lang="id-ID" sz="1200" dirty="0">
                        <a:solidFill>
                          <a:schemeClr val="tx1">
                            <a:lumMod val="95000"/>
                            <a:lumOff val="5000"/>
                          </a:schemeClr>
                        </a:solidFill>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dirty="0">
                          <a:solidFill>
                            <a:srgbClr val="CC3300"/>
                          </a:solidFill>
                          <a:latin typeface="Times New Roman"/>
                          <a:ea typeface="Times New Roman"/>
                          <a:cs typeface="Times New Roman"/>
                        </a:rPr>
                        <a:t>0,733</a:t>
                      </a:r>
                      <a:endParaRPr lang="id-ID" sz="1200" dirty="0">
                        <a:solidFill>
                          <a:srgbClr val="CC3300"/>
                        </a:solidFill>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dirty="0">
                          <a:latin typeface="Times New Roman"/>
                          <a:ea typeface="Times New Roman"/>
                          <a:cs typeface="Times New Roman"/>
                        </a:rPr>
                        <a:t>0,300</a:t>
                      </a:r>
                      <a:endParaRPr lang="id-ID" sz="1200" dirty="0">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dirty="0">
                          <a:solidFill>
                            <a:schemeClr val="accent6">
                              <a:lumMod val="50000"/>
                            </a:schemeClr>
                          </a:solidFill>
                          <a:latin typeface="Times New Roman"/>
                          <a:ea typeface="Times New Roman"/>
                          <a:cs typeface="Times New Roman"/>
                        </a:rPr>
                        <a:t>Valid</a:t>
                      </a:r>
                      <a:endParaRPr lang="id-ID" sz="1200" dirty="0">
                        <a:solidFill>
                          <a:schemeClr val="accent6">
                            <a:lumMod val="50000"/>
                          </a:schemeClr>
                        </a:solidFill>
                        <a:latin typeface="Times New Roman"/>
                        <a:ea typeface="MS Mincho"/>
                        <a:cs typeface="Times New Roman"/>
                      </a:endParaRPr>
                    </a:p>
                  </a:txBody>
                  <a:tcPr marL="68580" marR="68580" marT="0" marB="0" anchor="ctr"/>
                </a:tc>
                <a:tc vMerge="1">
                  <a:txBody>
                    <a:bodyPr/>
                    <a:lstStyle/>
                    <a:p>
                      <a:endParaRPr lang="id-ID"/>
                    </a:p>
                  </a:txBody>
                  <a:tcPr/>
                </a:tc>
                <a:tc vMerge="1">
                  <a:txBody>
                    <a:bodyPr/>
                    <a:lstStyle/>
                    <a:p>
                      <a:endParaRPr lang="id-ID"/>
                    </a:p>
                  </a:txBody>
                  <a:tcPr/>
                </a:tc>
                <a:tc vMerge="1">
                  <a:txBody>
                    <a:bodyPr/>
                    <a:lstStyle/>
                    <a:p>
                      <a:endParaRPr lang="id-ID"/>
                    </a:p>
                  </a:txBody>
                  <a:tcPr/>
                </a:tc>
              </a:tr>
              <a:tr h="370840">
                <a:tc vMerge="1">
                  <a:txBody>
                    <a:bodyPr/>
                    <a:lstStyle/>
                    <a:p>
                      <a:endParaRPr lang="id-ID" dirty="0"/>
                    </a:p>
                  </a:txBody>
                  <a:tcPr/>
                </a:tc>
                <a:tc>
                  <a:txBody>
                    <a:bodyPr/>
                    <a:lstStyle/>
                    <a:p>
                      <a:pPr algn="ctr">
                        <a:lnSpc>
                          <a:spcPct val="200000"/>
                        </a:lnSpc>
                        <a:spcAft>
                          <a:spcPts val="0"/>
                        </a:spcAft>
                      </a:pPr>
                      <a:r>
                        <a:rPr lang="en-US" sz="1200" dirty="0">
                          <a:solidFill>
                            <a:schemeClr val="tx1">
                              <a:lumMod val="95000"/>
                              <a:lumOff val="5000"/>
                            </a:schemeClr>
                          </a:solidFill>
                          <a:latin typeface="Times New Roman"/>
                          <a:ea typeface="Times New Roman"/>
                          <a:cs typeface="Times New Roman"/>
                        </a:rPr>
                        <a:t>4</a:t>
                      </a:r>
                      <a:endParaRPr lang="id-ID" sz="1200" dirty="0">
                        <a:solidFill>
                          <a:schemeClr val="tx1">
                            <a:lumMod val="95000"/>
                            <a:lumOff val="5000"/>
                          </a:schemeClr>
                        </a:solidFill>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dirty="0">
                          <a:solidFill>
                            <a:srgbClr val="CC3300"/>
                          </a:solidFill>
                          <a:latin typeface="Times New Roman"/>
                          <a:ea typeface="Times New Roman"/>
                          <a:cs typeface="Times New Roman"/>
                        </a:rPr>
                        <a:t>0,718</a:t>
                      </a:r>
                      <a:endParaRPr lang="id-ID" sz="1200" dirty="0">
                        <a:solidFill>
                          <a:srgbClr val="CC3300"/>
                        </a:solidFill>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dirty="0">
                          <a:latin typeface="Times New Roman"/>
                          <a:ea typeface="Times New Roman"/>
                          <a:cs typeface="Times New Roman"/>
                        </a:rPr>
                        <a:t>0,300</a:t>
                      </a:r>
                      <a:endParaRPr lang="id-ID" sz="1200" dirty="0">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dirty="0">
                          <a:solidFill>
                            <a:schemeClr val="accent6">
                              <a:lumMod val="50000"/>
                            </a:schemeClr>
                          </a:solidFill>
                          <a:latin typeface="Times New Roman"/>
                          <a:ea typeface="Times New Roman"/>
                          <a:cs typeface="Times New Roman"/>
                        </a:rPr>
                        <a:t>Valid</a:t>
                      </a:r>
                      <a:endParaRPr lang="id-ID" sz="1200" dirty="0">
                        <a:solidFill>
                          <a:schemeClr val="accent6">
                            <a:lumMod val="50000"/>
                          </a:schemeClr>
                        </a:solidFill>
                        <a:latin typeface="Times New Roman"/>
                        <a:ea typeface="MS Mincho"/>
                        <a:cs typeface="Times New Roman"/>
                      </a:endParaRPr>
                    </a:p>
                  </a:txBody>
                  <a:tcPr marL="68580" marR="68580" marT="0" marB="0" anchor="ctr"/>
                </a:tc>
                <a:tc vMerge="1">
                  <a:txBody>
                    <a:bodyPr/>
                    <a:lstStyle/>
                    <a:p>
                      <a:endParaRPr lang="id-ID"/>
                    </a:p>
                  </a:txBody>
                  <a:tcPr/>
                </a:tc>
                <a:tc vMerge="1">
                  <a:txBody>
                    <a:bodyPr/>
                    <a:lstStyle/>
                    <a:p>
                      <a:endParaRPr lang="id-ID"/>
                    </a:p>
                  </a:txBody>
                  <a:tcPr/>
                </a:tc>
                <a:tc vMerge="1">
                  <a:txBody>
                    <a:bodyPr/>
                    <a:lstStyle/>
                    <a:p>
                      <a:endParaRPr lang="id-ID"/>
                    </a:p>
                  </a:txBody>
                  <a:tcPr/>
                </a:tc>
              </a:tr>
              <a:tr h="370840">
                <a:tc vMerge="1">
                  <a:txBody>
                    <a:bodyPr/>
                    <a:lstStyle/>
                    <a:p>
                      <a:endParaRPr lang="id-ID" dirty="0"/>
                    </a:p>
                  </a:txBody>
                  <a:tcPr/>
                </a:tc>
                <a:tc>
                  <a:txBody>
                    <a:bodyPr/>
                    <a:lstStyle/>
                    <a:p>
                      <a:pPr algn="ctr">
                        <a:lnSpc>
                          <a:spcPct val="200000"/>
                        </a:lnSpc>
                        <a:spcAft>
                          <a:spcPts val="0"/>
                        </a:spcAft>
                      </a:pPr>
                      <a:r>
                        <a:rPr lang="en-US" sz="1200">
                          <a:solidFill>
                            <a:schemeClr val="tx1">
                              <a:lumMod val="95000"/>
                              <a:lumOff val="5000"/>
                            </a:schemeClr>
                          </a:solidFill>
                          <a:latin typeface="Times New Roman"/>
                          <a:ea typeface="Times New Roman"/>
                          <a:cs typeface="Times New Roman"/>
                        </a:rPr>
                        <a:t>5</a:t>
                      </a:r>
                      <a:endParaRPr lang="id-ID" sz="1200">
                        <a:solidFill>
                          <a:schemeClr val="tx1">
                            <a:lumMod val="95000"/>
                            <a:lumOff val="5000"/>
                          </a:schemeClr>
                        </a:solidFill>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a:solidFill>
                            <a:srgbClr val="CC3300"/>
                          </a:solidFill>
                          <a:latin typeface="Times New Roman"/>
                          <a:ea typeface="Times New Roman"/>
                          <a:cs typeface="Times New Roman"/>
                        </a:rPr>
                        <a:t>0,449</a:t>
                      </a:r>
                      <a:endParaRPr lang="id-ID" sz="1200">
                        <a:solidFill>
                          <a:srgbClr val="CC3300"/>
                        </a:solidFill>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a:latin typeface="Times New Roman"/>
                          <a:ea typeface="Times New Roman"/>
                          <a:cs typeface="Times New Roman"/>
                        </a:rPr>
                        <a:t>0,300</a:t>
                      </a:r>
                      <a:endParaRPr lang="id-ID" sz="1200">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dirty="0">
                          <a:solidFill>
                            <a:schemeClr val="accent6">
                              <a:lumMod val="50000"/>
                            </a:schemeClr>
                          </a:solidFill>
                          <a:latin typeface="Times New Roman"/>
                          <a:ea typeface="Times New Roman"/>
                          <a:cs typeface="Times New Roman"/>
                        </a:rPr>
                        <a:t>Valid</a:t>
                      </a:r>
                      <a:endParaRPr lang="id-ID" sz="1200" dirty="0">
                        <a:solidFill>
                          <a:schemeClr val="accent6">
                            <a:lumMod val="50000"/>
                          </a:schemeClr>
                        </a:solidFill>
                        <a:latin typeface="Times New Roman"/>
                        <a:ea typeface="MS Mincho"/>
                        <a:cs typeface="Times New Roman"/>
                      </a:endParaRPr>
                    </a:p>
                  </a:txBody>
                  <a:tcPr marL="68580" marR="68580" marT="0" marB="0" anchor="ctr"/>
                </a:tc>
                <a:tc vMerge="1">
                  <a:txBody>
                    <a:bodyPr/>
                    <a:lstStyle/>
                    <a:p>
                      <a:endParaRPr lang="id-ID"/>
                    </a:p>
                  </a:txBody>
                  <a:tcPr/>
                </a:tc>
                <a:tc vMerge="1">
                  <a:txBody>
                    <a:bodyPr/>
                    <a:lstStyle/>
                    <a:p>
                      <a:endParaRPr lang="id-ID"/>
                    </a:p>
                  </a:txBody>
                  <a:tcPr/>
                </a:tc>
                <a:tc vMerge="1">
                  <a:txBody>
                    <a:bodyPr/>
                    <a:lstStyle/>
                    <a:p>
                      <a:endParaRPr lang="id-ID"/>
                    </a:p>
                  </a:txBody>
                  <a:tcPr/>
                </a:tc>
              </a:tr>
              <a:tr h="370840">
                <a:tc vMerge="1">
                  <a:txBody>
                    <a:bodyPr/>
                    <a:lstStyle/>
                    <a:p>
                      <a:endParaRPr lang="id-ID" dirty="0"/>
                    </a:p>
                  </a:txBody>
                  <a:tcPr/>
                </a:tc>
                <a:tc>
                  <a:txBody>
                    <a:bodyPr/>
                    <a:lstStyle/>
                    <a:p>
                      <a:pPr algn="ctr">
                        <a:lnSpc>
                          <a:spcPct val="200000"/>
                        </a:lnSpc>
                        <a:spcAft>
                          <a:spcPts val="0"/>
                        </a:spcAft>
                      </a:pPr>
                      <a:r>
                        <a:rPr lang="en-US" sz="1200" dirty="0">
                          <a:solidFill>
                            <a:schemeClr val="tx1">
                              <a:lumMod val="95000"/>
                              <a:lumOff val="5000"/>
                            </a:schemeClr>
                          </a:solidFill>
                          <a:latin typeface="Times New Roman"/>
                          <a:ea typeface="Times New Roman"/>
                          <a:cs typeface="Times New Roman"/>
                        </a:rPr>
                        <a:t>6</a:t>
                      </a:r>
                      <a:endParaRPr lang="id-ID" sz="1200" dirty="0">
                        <a:solidFill>
                          <a:schemeClr val="tx1">
                            <a:lumMod val="95000"/>
                            <a:lumOff val="5000"/>
                          </a:schemeClr>
                        </a:solidFill>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dirty="0">
                          <a:solidFill>
                            <a:srgbClr val="CC3300"/>
                          </a:solidFill>
                          <a:latin typeface="Times New Roman"/>
                          <a:ea typeface="Times New Roman"/>
                          <a:cs typeface="Times New Roman"/>
                        </a:rPr>
                        <a:t>0,756</a:t>
                      </a:r>
                      <a:endParaRPr lang="id-ID" sz="1200" dirty="0">
                        <a:solidFill>
                          <a:srgbClr val="CC3300"/>
                        </a:solidFill>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a:latin typeface="Times New Roman"/>
                          <a:ea typeface="Times New Roman"/>
                          <a:cs typeface="Times New Roman"/>
                        </a:rPr>
                        <a:t>0,300</a:t>
                      </a:r>
                      <a:endParaRPr lang="id-ID" sz="1200">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dirty="0">
                          <a:solidFill>
                            <a:schemeClr val="accent6">
                              <a:lumMod val="50000"/>
                            </a:schemeClr>
                          </a:solidFill>
                          <a:latin typeface="Times New Roman"/>
                          <a:ea typeface="Times New Roman"/>
                          <a:cs typeface="Times New Roman"/>
                        </a:rPr>
                        <a:t>Valid</a:t>
                      </a:r>
                      <a:endParaRPr lang="id-ID" sz="1200" dirty="0">
                        <a:solidFill>
                          <a:schemeClr val="accent6">
                            <a:lumMod val="50000"/>
                          </a:schemeClr>
                        </a:solidFill>
                        <a:latin typeface="Times New Roman"/>
                        <a:ea typeface="MS Mincho"/>
                        <a:cs typeface="Times New Roman"/>
                      </a:endParaRPr>
                    </a:p>
                  </a:txBody>
                  <a:tcPr marL="68580" marR="68580" marT="0" marB="0" anchor="ctr"/>
                </a:tc>
                <a:tc vMerge="1">
                  <a:txBody>
                    <a:bodyPr/>
                    <a:lstStyle/>
                    <a:p>
                      <a:endParaRPr lang="id-ID"/>
                    </a:p>
                  </a:txBody>
                  <a:tcPr/>
                </a:tc>
                <a:tc vMerge="1">
                  <a:txBody>
                    <a:bodyPr/>
                    <a:lstStyle/>
                    <a:p>
                      <a:endParaRPr lang="id-ID"/>
                    </a:p>
                  </a:txBody>
                  <a:tcPr/>
                </a:tc>
                <a:tc vMerge="1">
                  <a:txBody>
                    <a:bodyPr/>
                    <a:lstStyle/>
                    <a:p>
                      <a:endParaRPr lang="id-ID"/>
                    </a:p>
                  </a:txBody>
                  <a:tcPr/>
                </a:tc>
              </a:tr>
              <a:tr h="370840">
                <a:tc vMerge="1">
                  <a:txBody>
                    <a:bodyPr/>
                    <a:lstStyle/>
                    <a:p>
                      <a:endParaRPr lang="id-ID" dirty="0"/>
                    </a:p>
                  </a:txBody>
                  <a:tcPr/>
                </a:tc>
                <a:tc>
                  <a:txBody>
                    <a:bodyPr/>
                    <a:lstStyle/>
                    <a:p>
                      <a:pPr algn="ctr">
                        <a:lnSpc>
                          <a:spcPct val="200000"/>
                        </a:lnSpc>
                        <a:spcAft>
                          <a:spcPts val="0"/>
                        </a:spcAft>
                      </a:pPr>
                      <a:r>
                        <a:rPr lang="en-US" sz="1200" dirty="0">
                          <a:solidFill>
                            <a:schemeClr val="tx1">
                              <a:lumMod val="95000"/>
                              <a:lumOff val="5000"/>
                            </a:schemeClr>
                          </a:solidFill>
                          <a:latin typeface="Times New Roman"/>
                          <a:ea typeface="Times New Roman"/>
                          <a:cs typeface="Times New Roman"/>
                        </a:rPr>
                        <a:t>7</a:t>
                      </a:r>
                      <a:endParaRPr lang="id-ID" sz="1200" dirty="0">
                        <a:solidFill>
                          <a:schemeClr val="tx1">
                            <a:lumMod val="95000"/>
                            <a:lumOff val="5000"/>
                          </a:schemeClr>
                        </a:solidFill>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dirty="0">
                          <a:solidFill>
                            <a:srgbClr val="CC3300"/>
                          </a:solidFill>
                          <a:latin typeface="Times New Roman"/>
                          <a:ea typeface="Times New Roman"/>
                          <a:cs typeface="Times New Roman"/>
                        </a:rPr>
                        <a:t>0,320</a:t>
                      </a:r>
                      <a:endParaRPr lang="id-ID" sz="1200" dirty="0">
                        <a:solidFill>
                          <a:srgbClr val="CC3300"/>
                        </a:solidFill>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a:latin typeface="Times New Roman"/>
                          <a:ea typeface="Times New Roman"/>
                          <a:cs typeface="Times New Roman"/>
                        </a:rPr>
                        <a:t>0,300</a:t>
                      </a:r>
                      <a:endParaRPr lang="id-ID" sz="1200">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dirty="0">
                          <a:solidFill>
                            <a:schemeClr val="accent6">
                              <a:lumMod val="50000"/>
                            </a:schemeClr>
                          </a:solidFill>
                          <a:latin typeface="Times New Roman"/>
                          <a:ea typeface="Times New Roman"/>
                          <a:cs typeface="Times New Roman"/>
                        </a:rPr>
                        <a:t>Valid</a:t>
                      </a:r>
                      <a:endParaRPr lang="id-ID" sz="1200" dirty="0">
                        <a:solidFill>
                          <a:schemeClr val="accent6">
                            <a:lumMod val="50000"/>
                          </a:schemeClr>
                        </a:solidFill>
                        <a:latin typeface="Times New Roman"/>
                        <a:ea typeface="MS Mincho"/>
                        <a:cs typeface="Times New Roman"/>
                      </a:endParaRPr>
                    </a:p>
                  </a:txBody>
                  <a:tcPr marL="68580" marR="68580" marT="0" marB="0" anchor="ctr"/>
                </a:tc>
                <a:tc vMerge="1">
                  <a:txBody>
                    <a:bodyPr/>
                    <a:lstStyle/>
                    <a:p>
                      <a:endParaRPr lang="id-ID"/>
                    </a:p>
                  </a:txBody>
                  <a:tcPr/>
                </a:tc>
                <a:tc vMerge="1">
                  <a:txBody>
                    <a:bodyPr/>
                    <a:lstStyle/>
                    <a:p>
                      <a:endParaRPr lang="id-ID"/>
                    </a:p>
                  </a:txBody>
                  <a:tcPr/>
                </a:tc>
                <a:tc vMerge="1">
                  <a:txBody>
                    <a:bodyPr/>
                    <a:lstStyle/>
                    <a:p>
                      <a:endParaRPr lang="id-ID"/>
                    </a:p>
                  </a:txBody>
                  <a:tcPr/>
                </a:tc>
              </a:tr>
              <a:tr h="370840">
                <a:tc vMerge="1">
                  <a:txBody>
                    <a:bodyPr/>
                    <a:lstStyle/>
                    <a:p>
                      <a:endParaRPr lang="id-ID" dirty="0"/>
                    </a:p>
                  </a:txBody>
                  <a:tcPr/>
                </a:tc>
                <a:tc>
                  <a:txBody>
                    <a:bodyPr/>
                    <a:lstStyle/>
                    <a:p>
                      <a:pPr algn="ctr">
                        <a:lnSpc>
                          <a:spcPct val="200000"/>
                        </a:lnSpc>
                        <a:spcAft>
                          <a:spcPts val="0"/>
                        </a:spcAft>
                      </a:pPr>
                      <a:r>
                        <a:rPr lang="en-US" sz="1200" dirty="0">
                          <a:solidFill>
                            <a:schemeClr val="tx1">
                              <a:lumMod val="95000"/>
                              <a:lumOff val="5000"/>
                            </a:schemeClr>
                          </a:solidFill>
                          <a:latin typeface="Times New Roman"/>
                          <a:ea typeface="Times New Roman"/>
                          <a:cs typeface="Times New Roman"/>
                        </a:rPr>
                        <a:t>8</a:t>
                      </a:r>
                      <a:endParaRPr lang="id-ID" sz="1200" dirty="0">
                        <a:solidFill>
                          <a:schemeClr val="tx1">
                            <a:lumMod val="95000"/>
                            <a:lumOff val="5000"/>
                          </a:schemeClr>
                        </a:solidFill>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dirty="0">
                          <a:solidFill>
                            <a:srgbClr val="CC3300"/>
                          </a:solidFill>
                          <a:latin typeface="Times New Roman"/>
                          <a:ea typeface="Times New Roman"/>
                          <a:cs typeface="Times New Roman"/>
                        </a:rPr>
                        <a:t>0,542</a:t>
                      </a:r>
                      <a:endParaRPr lang="id-ID" sz="1200" dirty="0">
                        <a:solidFill>
                          <a:srgbClr val="CC3300"/>
                        </a:solidFill>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a:latin typeface="Times New Roman"/>
                          <a:ea typeface="Times New Roman"/>
                          <a:cs typeface="Times New Roman"/>
                        </a:rPr>
                        <a:t>0,300</a:t>
                      </a:r>
                      <a:endParaRPr lang="id-ID" sz="1200">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dirty="0">
                          <a:solidFill>
                            <a:schemeClr val="accent6">
                              <a:lumMod val="50000"/>
                            </a:schemeClr>
                          </a:solidFill>
                          <a:latin typeface="Times New Roman"/>
                          <a:ea typeface="Times New Roman"/>
                          <a:cs typeface="Times New Roman"/>
                        </a:rPr>
                        <a:t>Valid</a:t>
                      </a:r>
                      <a:endParaRPr lang="id-ID" sz="1200" dirty="0">
                        <a:solidFill>
                          <a:schemeClr val="accent6">
                            <a:lumMod val="50000"/>
                          </a:schemeClr>
                        </a:solidFill>
                        <a:latin typeface="Times New Roman"/>
                        <a:ea typeface="MS Mincho"/>
                        <a:cs typeface="Times New Roman"/>
                      </a:endParaRPr>
                    </a:p>
                  </a:txBody>
                  <a:tcPr marL="68580" marR="68580" marT="0" marB="0" anchor="ctr"/>
                </a:tc>
                <a:tc vMerge="1">
                  <a:txBody>
                    <a:bodyPr/>
                    <a:lstStyle/>
                    <a:p>
                      <a:endParaRPr lang="id-ID"/>
                    </a:p>
                  </a:txBody>
                  <a:tcPr/>
                </a:tc>
                <a:tc vMerge="1">
                  <a:txBody>
                    <a:bodyPr/>
                    <a:lstStyle/>
                    <a:p>
                      <a:endParaRPr lang="id-ID"/>
                    </a:p>
                  </a:txBody>
                  <a:tcPr/>
                </a:tc>
                <a:tc vMerge="1">
                  <a:txBody>
                    <a:bodyPr/>
                    <a:lstStyle/>
                    <a:p>
                      <a:endParaRPr lang="id-ID"/>
                    </a:p>
                  </a:txBody>
                  <a:tcPr/>
                </a:tc>
              </a:tr>
              <a:tr h="370840">
                <a:tc vMerge="1">
                  <a:txBody>
                    <a:bodyPr/>
                    <a:lstStyle/>
                    <a:p>
                      <a:endParaRPr lang="id-ID" dirty="0"/>
                    </a:p>
                  </a:txBody>
                  <a:tcPr/>
                </a:tc>
                <a:tc>
                  <a:txBody>
                    <a:bodyPr/>
                    <a:lstStyle/>
                    <a:p>
                      <a:pPr algn="ctr">
                        <a:lnSpc>
                          <a:spcPct val="200000"/>
                        </a:lnSpc>
                        <a:spcAft>
                          <a:spcPts val="0"/>
                        </a:spcAft>
                      </a:pPr>
                      <a:r>
                        <a:rPr lang="en-US" sz="1200" dirty="0">
                          <a:solidFill>
                            <a:schemeClr val="tx1">
                              <a:lumMod val="95000"/>
                              <a:lumOff val="5000"/>
                            </a:schemeClr>
                          </a:solidFill>
                          <a:latin typeface="Times New Roman"/>
                          <a:ea typeface="Times New Roman"/>
                          <a:cs typeface="Times New Roman"/>
                        </a:rPr>
                        <a:t>9</a:t>
                      </a:r>
                      <a:endParaRPr lang="id-ID" sz="1200" dirty="0">
                        <a:solidFill>
                          <a:schemeClr val="tx1">
                            <a:lumMod val="95000"/>
                            <a:lumOff val="5000"/>
                          </a:schemeClr>
                        </a:solidFill>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dirty="0">
                          <a:solidFill>
                            <a:srgbClr val="CC3300"/>
                          </a:solidFill>
                          <a:latin typeface="Times New Roman"/>
                          <a:ea typeface="Times New Roman"/>
                          <a:cs typeface="Times New Roman"/>
                        </a:rPr>
                        <a:t>0,651</a:t>
                      </a:r>
                      <a:endParaRPr lang="id-ID" sz="1200" dirty="0">
                        <a:solidFill>
                          <a:srgbClr val="CC3300"/>
                        </a:solidFill>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a:latin typeface="Times New Roman"/>
                          <a:ea typeface="Times New Roman"/>
                          <a:cs typeface="Times New Roman"/>
                        </a:rPr>
                        <a:t>0,300</a:t>
                      </a:r>
                      <a:endParaRPr lang="id-ID" sz="1200">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dirty="0">
                          <a:solidFill>
                            <a:schemeClr val="accent6">
                              <a:lumMod val="50000"/>
                            </a:schemeClr>
                          </a:solidFill>
                          <a:latin typeface="Times New Roman"/>
                          <a:ea typeface="Times New Roman"/>
                          <a:cs typeface="Times New Roman"/>
                        </a:rPr>
                        <a:t>Valid</a:t>
                      </a:r>
                      <a:endParaRPr lang="id-ID" sz="1200" dirty="0">
                        <a:solidFill>
                          <a:schemeClr val="accent6">
                            <a:lumMod val="50000"/>
                          </a:schemeClr>
                        </a:solidFill>
                        <a:latin typeface="Times New Roman"/>
                        <a:ea typeface="MS Mincho"/>
                        <a:cs typeface="Times New Roman"/>
                      </a:endParaRPr>
                    </a:p>
                  </a:txBody>
                  <a:tcPr marL="68580" marR="68580" marT="0" marB="0" anchor="ctr"/>
                </a:tc>
                <a:tc vMerge="1">
                  <a:txBody>
                    <a:bodyPr/>
                    <a:lstStyle/>
                    <a:p>
                      <a:endParaRPr lang="id-ID"/>
                    </a:p>
                  </a:txBody>
                  <a:tcPr/>
                </a:tc>
                <a:tc vMerge="1">
                  <a:txBody>
                    <a:bodyPr/>
                    <a:lstStyle/>
                    <a:p>
                      <a:endParaRPr lang="id-ID"/>
                    </a:p>
                  </a:txBody>
                  <a:tcPr/>
                </a:tc>
                <a:tc vMerge="1">
                  <a:txBody>
                    <a:bodyPr/>
                    <a:lstStyle/>
                    <a:p>
                      <a:endParaRPr lang="id-ID"/>
                    </a:p>
                  </a:txBody>
                  <a:tcPr/>
                </a:tc>
              </a:tr>
              <a:tr h="370840">
                <a:tc vMerge="1">
                  <a:txBody>
                    <a:bodyPr/>
                    <a:lstStyle/>
                    <a:p>
                      <a:endParaRPr lang="id-ID" dirty="0"/>
                    </a:p>
                  </a:txBody>
                  <a:tcPr/>
                </a:tc>
                <a:tc>
                  <a:txBody>
                    <a:bodyPr/>
                    <a:lstStyle/>
                    <a:p>
                      <a:pPr algn="ctr">
                        <a:lnSpc>
                          <a:spcPct val="200000"/>
                        </a:lnSpc>
                        <a:spcAft>
                          <a:spcPts val="0"/>
                        </a:spcAft>
                      </a:pPr>
                      <a:r>
                        <a:rPr lang="en-US" sz="1200" dirty="0">
                          <a:solidFill>
                            <a:schemeClr val="tx1">
                              <a:lumMod val="95000"/>
                              <a:lumOff val="5000"/>
                            </a:schemeClr>
                          </a:solidFill>
                          <a:latin typeface="Times New Roman"/>
                          <a:ea typeface="Times New Roman"/>
                          <a:cs typeface="Times New Roman"/>
                        </a:rPr>
                        <a:t>10</a:t>
                      </a:r>
                      <a:endParaRPr lang="id-ID" sz="1200" dirty="0">
                        <a:solidFill>
                          <a:schemeClr val="tx1">
                            <a:lumMod val="95000"/>
                            <a:lumOff val="5000"/>
                          </a:schemeClr>
                        </a:solidFill>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dirty="0">
                          <a:solidFill>
                            <a:srgbClr val="CC3300"/>
                          </a:solidFill>
                          <a:latin typeface="Times New Roman"/>
                          <a:ea typeface="Times New Roman"/>
                          <a:cs typeface="Times New Roman"/>
                        </a:rPr>
                        <a:t>0,363</a:t>
                      </a:r>
                      <a:endParaRPr lang="id-ID" sz="1200" dirty="0">
                        <a:solidFill>
                          <a:srgbClr val="CC3300"/>
                        </a:solidFill>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dirty="0">
                          <a:latin typeface="Times New Roman"/>
                          <a:ea typeface="Times New Roman"/>
                          <a:cs typeface="Times New Roman"/>
                        </a:rPr>
                        <a:t>0,300</a:t>
                      </a:r>
                      <a:endParaRPr lang="id-ID" sz="1200" dirty="0">
                        <a:latin typeface="Times New Roman"/>
                        <a:ea typeface="MS Mincho"/>
                        <a:cs typeface="Times New Roman"/>
                      </a:endParaRPr>
                    </a:p>
                  </a:txBody>
                  <a:tcPr marL="68580" marR="68580" marT="0" marB="0" anchor="ctr"/>
                </a:tc>
                <a:tc>
                  <a:txBody>
                    <a:bodyPr/>
                    <a:lstStyle/>
                    <a:p>
                      <a:pPr algn="ctr">
                        <a:lnSpc>
                          <a:spcPct val="200000"/>
                        </a:lnSpc>
                        <a:spcAft>
                          <a:spcPts val="0"/>
                        </a:spcAft>
                      </a:pPr>
                      <a:r>
                        <a:rPr lang="en-US" sz="1200" dirty="0">
                          <a:solidFill>
                            <a:schemeClr val="accent6">
                              <a:lumMod val="50000"/>
                            </a:schemeClr>
                          </a:solidFill>
                          <a:latin typeface="Times New Roman"/>
                          <a:ea typeface="Times New Roman"/>
                          <a:cs typeface="Times New Roman"/>
                        </a:rPr>
                        <a:t>Valid</a:t>
                      </a:r>
                      <a:endParaRPr lang="id-ID" sz="1200" dirty="0">
                        <a:solidFill>
                          <a:schemeClr val="accent6">
                            <a:lumMod val="50000"/>
                          </a:schemeClr>
                        </a:solidFill>
                        <a:latin typeface="Times New Roman"/>
                        <a:ea typeface="MS Mincho"/>
                        <a:cs typeface="Times New Roman"/>
                      </a:endParaRPr>
                    </a:p>
                  </a:txBody>
                  <a:tcPr marL="68580" marR="68580" marT="0" marB="0" anchor="ctr"/>
                </a:tc>
                <a:tc vMerge="1">
                  <a:txBody>
                    <a:bodyPr/>
                    <a:lstStyle/>
                    <a:p>
                      <a:endParaRPr lang="id-ID"/>
                    </a:p>
                  </a:txBody>
                  <a:tcPr/>
                </a:tc>
                <a:tc vMerge="1">
                  <a:txBody>
                    <a:bodyPr/>
                    <a:lstStyle/>
                    <a:p>
                      <a:endParaRPr lang="id-ID"/>
                    </a:p>
                  </a:txBody>
                  <a:tcPr/>
                </a:tc>
                <a:tc vMerge="1">
                  <a:txBody>
                    <a:bodyPr/>
                    <a:lstStyle/>
                    <a:p>
                      <a:endParaRPr lang="id-ID"/>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0527" y="0"/>
            <a:ext cx="7858180" cy="990600"/>
          </a:xfrm>
        </p:spPr>
        <p:txBody>
          <a:bodyPr/>
          <a:lstStyle/>
          <a:p>
            <a:pPr algn="ctr"/>
            <a:r>
              <a:rPr lang="en-US" sz="1800" b="1" dirty="0" err="1" smtClean="0">
                <a:latin typeface="Comic Sans MS" pitchFamily="66" charset="0"/>
              </a:rPr>
              <a:t>Tabel</a:t>
            </a:r>
            <a:r>
              <a:rPr lang="en-US" sz="1800" b="1" dirty="0" smtClean="0">
                <a:latin typeface="Comic Sans MS" pitchFamily="66" charset="0"/>
              </a:rPr>
              <a:t> 4.2</a:t>
            </a:r>
            <a:r>
              <a:rPr lang="id-ID" sz="1800" dirty="0" smtClean="0">
                <a:latin typeface="Comic Sans MS" pitchFamily="66" charset="0"/>
              </a:rPr>
              <a:t/>
            </a:r>
            <a:br>
              <a:rPr lang="id-ID" sz="1800" dirty="0" smtClean="0">
                <a:latin typeface="Comic Sans MS" pitchFamily="66" charset="0"/>
              </a:rPr>
            </a:br>
            <a:r>
              <a:rPr lang="id-ID" sz="1800" b="1" dirty="0" smtClean="0">
                <a:latin typeface="Comic Sans MS" pitchFamily="66" charset="0"/>
              </a:rPr>
              <a:t>Frekuensi Tanggapan Responden</a:t>
            </a:r>
            <a:r>
              <a:rPr lang="id-ID" sz="1800" dirty="0" smtClean="0">
                <a:latin typeface="Comic Sans MS" pitchFamily="66" charset="0"/>
              </a:rPr>
              <a:t/>
            </a:r>
            <a:br>
              <a:rPr lang="id-ID" sz="1800" dirty="0" smtClean="0">
                <a:latin typeface="Comic Sans MS" pitchFamily="66" charset="0"/>
              </a:rPr>
            </a:br>
            <a:r>
              <a:rPr lang="id-ID" sz="1800" b="1" dirty="0" smtClean="0">
                <a:latin typeface="Comic Sans MS" pitchFamily="66" charset="0"/>
              </a:rPr>
              <a:t>Berdasarkan Kategori Tentang Aspek </a:t>
            </a:r>
            <a:r>
              <a:rPr lang="en-US" sz="1800" b="1" dirty="0" err="1" smtClean="0">
                <a:latin typeface="Comic Sans MS" pitchFamily="66" charset="0"/>
              </a:rPr>
              <a:t>Biaya</a:t>
            </a:r>
            <a:r>
              <a:rPr lang="en-US" sz="1800" b="1" dirty="0" smtClean="0">
                <a:latin typeface="Comic Sans MS" pitchFamily="66" charset="0"/>
              </a:rPr>
              <a:t> </a:t>
            </a:r>
            <a:r>
              <a:rPr lang="en-US" sz="1800" b="1" dirty="0" err="1" smtClean="0">
                <a:latin typeface="Comic Sans MS" pitchFamily="66" charset="0"/>
              </a:rPr>
              <a:t>Konsultan</a:t>
            </a:r>
            <a:r>
              <a:rPr lang="en-US" sz="1800" b="1" dirty="0" smtClean="0">
                <a:latin typeface="Comic Sans MS" pitchFamily="66" charset="0"/>
              </a:rPr>
              <a:t> </a:t>
            </a:r>
            <a:r>
              <a:rPr lang="en-US" sz="1800" b="1" dirty="0" err="1" smtClean="0">
                <a:latin typeface="Comic Sans MS" pitchFamily="66" charset="0"/>
              </a:rPr>
              <a:t>Pajak</a:t>
            </a:r>
            <a:r>
              <a:rPr lang="en-US" sz="1800" b="1" dirty="0" smtClean="0">
                <a:latin typeface="Comic Sans MS" pitchFamily="66" charset="0"/>
              </a:rPr>
              <a:t> (X)</a:t>
            </a:r>
            <a:endParaRPr lang="id-ID" sz="1800" dirty="0">
              <a:latin typeface="Comic Sans MS" pitchFamily="66" charset="0"/>
            </a:endParaRPr>
          </a:p>
        </p:txBody>
      </p:sp>
      <p:graphicFrame>
        <p:nvGraphicFramePr>
          <p:cNvPr id="6" name="Content Placeholder 5"/>
          <p:cNvGraphicFramePr>
            <a:graphicFrameLocks noGrp="1"/>
          </p:cNvGraphicFramePr>
          <p:nvPr>
            <p:ph idx="1"/>
          </p:nvPr>
        </p:nvGraphicFramePr>
        <p:xfrm>
          <a:off x="2432028" y="1165207"/>
          <a:ext cx="6357984" cy="1886661"/>
        </p:xfrm>
        <a:graphic>
          <a:graphicData uri="http://schemas.openxmlformats.org/drawingml/2006/table">
            <a:tbl>
              <a:tblPr firstRow="1" bandRow="1">
                <a:tableStyleId>{00A15C55-8517-42AA-B614-E9B94910E393}</a:tableStyleId>
              </a:tblPr>
              <a:tblGrid>
                <a:gridCol w="1643075"/>
                <a:gridCol w="1643074"/>
                <a:gridCol w="1643074"/>
                <a:gridCol w="1428761"/>
              </a:tblGrid>
              <a:tr h="423621">
                <a:tc>
                  <a:txBody>
                    <a:bodyPr/>
                    <a:lstStyle/>
                    <a:p>
                      <a:pPr algn="ctr"/>
                      <a:r>
                        <a:rPr lang="id-ID" dirty="0" smtClean="0"/>
                        <a:t>Sub Variabel</a:t>
                      </a:r>
                      <a:endParaRPr lang="id-ID" dirty="0"/>
                    </a:p>
                  </a:txBody>
                  <a:tcPr/>
                </a:tc>
                <a:tc>
                  <a:txBody>
                    <a:bodyPr/>
                    <a:lstStyle/>
                    <a:p>
                      <a:pPr algn="ctr"/>
                      <a:r>
                        <a:rPr lang="id-ID" dirty="0" smtClean="0"/>
                        <a:t>Kategori </a:t>
                      </a:r>
                      <a:endParaRPr lang="id-ID" dirty="0"/>
                    </a:p>
                  </a:txBody>
                  <a:tcPr/>
                </a:tc>
                <a:tc>
                  <a:txBody>
                    <a:bodyPr/>
                    <a:lstStyle/>
                    <a:p>
                      <a:pPr algn="ctr"/>
                      <a:r>
                        <a:rPr lang="id-ID" dirty="0" smtClean="0"/>
                        <a:t>Frekuensi</a:t>
                      </a:r>
                      <a:endParaRPr lang="id-ID" dirty="0"/>
                    </a:p>
                  </a:txBody>
                  <a:tcPr/>
                </a:tc>
                <a:tc>
                  <a:txBody>
                    <a:bodyPr/>
                    <a:lstStyle/>
                    <a:p>
                      <a:pPr algn="ctr"/>
                      <a:r>
                        <a:rPr lang="id-ID" dirty="0" smtClean="0"/>
                        <a:t>Persentase</a:t>
                      </a:r>
                      <a:endParaRPr lang="id-ID" dirty="0"/>
                    </a:p>
                  </a:txBody>
                  <a:tcPr/>
                </a:tc>
              </a:tr>
              <a:tr h="340582">
                <a:tc rowSpan="3">
                  <a:txBody>
                    <a:bodyPr/>
                    <a:lstStyle/>
                    <a:p>
                      <a:pPr algn="ctr"/>
                      <a:r>
                        <a:rPr lang="id-ID" dirty="0" smtClean="0"/>
                        <a:t>Biaya</a:t>
                      </a:r>
                      <a:r>
                        <a:rPr lang="id-ID" baseline="0" dirty="0" smtClean="0"/>
                        <a:t> Konsultan Pajak (X)</a:t>
                      </a:r>
                      <a:endParaRPr lang="id-ID" dirty="0"/>
                    </a:p>
                  </a:txBody>
                  <a:tcPr/>
                </a:tc>
                <a:tc>
                  <a:txBody>
                    <a:bodyPr/>
                    <a:lstStyle/>
                    <a:p>
                      <a:pPr algn="ctr"/>
                      <a:r>
                        <a:rPr lang="id-ID" dirty="0" smtClean="0"/>
                        <a:t>Tinggi</a:t>
                      </a:r>
                      <a:endParaRPr lang="id-ID" dirty="0"/>
                    </a:p>
                  </a:txBody>
                  <a:tcPr/>
                </a:tc>
                <a:tc>
                  <a:txBody>
                    <a:bodyPr/>
                    <a:lstStyle/>
                    <a:p>
                      <a:pPr algn="ctr"/>
                      <a:r>
                        <a:rPr lang="id-ID" dirty="0" smtClean="0"/>
                        <a:t>17</a:t>
                      </a:r>
                      <a:endParaRPr lang="id-ID" dirty="0"/>
                    </a:p>
                  </a:txBody>
                  <a:tcPr/>
                </a:tc>
                <a:tc>
                  <a:txBody>
                    <a:bodyPr/>
                    <a:lstStyle/>
                    <a:p>
                      <a:pPr algn="ctr"/>
                      <a:r>
                        <a:rPr lang="id-ID" dirty="0" smtClean="0"/>
                        <a:t>36%</a:t>
                      </a:r>
                      <a:endParaRPr lang="id-ID" dirty="0"/>
                    </a:p>
                  </a:txBody>
                  <a:tcPr/>
                </a:tc>
              </a:tr>
              <a:tr h="340582">
                <a:tc vMerge="1">
                  <a:txBody>
                    <a:bodyPr/>
                    <a:lstStyle/>
                    <a:p>
                      <a:endParaRPr lang="id-ID" dirty="0"/>
                    </a:p>
                  </a:txBody>
                  <a:tcPr/>
                </a:tc>
                <a:tc>
                  <a:txBody>
                    <a:bodyPr/>
                    <a:lstStyle/>
                    <a:p>
                      <a:pPr algn="ctr"/>
                      <a:r>
                        <a:rPr lang="id-ID" dirty="0" smtClean="0"/>
                        <a:t>Sedang</a:t>
                      </a:r>
                      <a:endParaRPr lang="id-ID" dirty="0"/>
                    </a:p>
                  </a:txBody>
                  <a:tcPr/>
                </a:tc>
                <a:tc>
                  <a:txBody>
                    <a:bodyPr/>
                    <a:lstStyle/>
                    <a:p>
                      <a:pPr algn="ctr"/>
                      <a:r>
                        <a:rPr lang="id-ID" dirty="0" smtClean="0"/>
                        <a:t>28</a:t>
                      </a:r>
                      <a:endParaRPr lang="id-ID" dirty="0"/>
                    </a:p>
                  </a:txBody>
                  <a:tcPr/>
                </a:tc>
                <a:tc>
                  <a:txBody>
                    <a:bodyPr/>
                    <a:lstStyle/>
                    <a:p>
                      <a:pPr algn="ctr"/>
                      <a:r>
                        <a:rPr lang="id-ID" dirty="0" smtClean="0"/>
                        <a:t>40%</a:t>
                      </a:r>
                      <a:endParaRPr lang="id-ID" dirty="0"/>
                    </a:p>
                  </a:txBody>
                  <a:tcPr/>
                </a:tc>
              </a:tr>
              <a:tr h="340582">
                <a:tc vMerge="1">
                  <a:txBody>
                    <a:bodyPr/>
                    <a:lstStyle/>
                    <a:p>
                      <a:endParaRPr lang="id-ID" dirty="0"/>
                    </a:p>
                  </a:txBody>
                  <a:tcPr/>
                </a:tc>
                <a:tc>
                  <a:txBody>
                    <a:bodyPr/>
                    <a:lstStyle/>
                    <a:p>
                      <a:pPr algn="ctr"/>
                      <a:r>
                        <a:rPr lang="id-ID" dirty="0" smtClean="0"/>
                        <a:t>Rendah</a:t>
                      </a:r>
                      <a:endParaRPr lang="id-ID" dirty="0"/>
                    </a:p>
                  </a:txBody>
                  <a:tcPr/>
                </a:tc>
                <a:tc>
                  <a:txBody>
                    <a:bodyPr/>
                    <a:lstStyle/>
                    <a:p>
                      <a:pPr algn="ctr"/>
                      <a:r>
                        <a:rPr lang="id-ID" dirty="0" smtClean="0"/>
                        <a:t>2</a:t>
                      </a:r>
                      <a:endParaRPr lang="id-ID" dirty="0"/>
                    </a:p>
                  </a:txBody>
                  <a:tcPr/>
                </a:tc>
                <a:tc>
                  <a:txBody>
                    <a:bodyPr/>
                    <a:lstStyle/>
                    <a:p>
                      <a:pPr algn="ctr"/>
                      <a:r>
                        <a:rPr lang="id-ID" dirty="0" smtClean="0"/>
                        <a:t>4%</a:t>
                      </a:r>
                      <a:endParaRPr lang="id-ID" dirty="0"/>
                    </a:p>
                  </a:txBody>
                  <a:tcPr/>
                </a:tc>
              </a:tr>
              <a:tr h="340582">
                <a:tc gridSpan="2">
                  <a:txBody>
                    <a:bodyPr/>
                    <a:lstStyle/>
                    <a:p>
                      <a:pPr algn="ctr"/>
                      <a:r>
                        <a:rPr lang="id-ID" dirty="0" smtClean="0">
                          <a:solidFill>
                            <a:srgbClr val="C00000"/>
                          </a:solidFill>
                        </a:rPr>
                        <a:t>Total</a:t>
                      </a:r>
                      <a:endParaRPr lang="id-ID" dirty="0">
                        <a:solidFill>
                          <a:srgbClr val="C00000"/>
                        </a:solidFill>
                      </a:endParaRPr>
                    </a:p>
                  </a:txBody>
                  <a:tcPr/>
                </a:tc>
                <a:tc hMerge="1">
                  <a:txBody>
                    <a:bodyPr/>
                    <a:lstStyle/>
                    <a:p>
                      <a:endParaRPr lang="id-ID" dirty="0"/>
                    </a:p>
                  </a:txBody>
                  <a:tcPr/>
                </a:tc>
                <a:tc>
                  <a:txBody>
                    <a:bodyPr/>
                    <a:lstStyle/>
                    <a:p>
                      <a:pPr algn="ctr"/>
                      <a:r>
                        <a:rPr lang="id-ID" dirty="0" smtClean="0">
                          <a:solidFill>
                            <a:srgbClr val="C00000"/>
                          </a:solidFill>
                        </a:rPr>
                        <a:t>47</a:t>
                      </a:r>
                      <a:endParaRPr lang="id-ID" dirty="0">
                        <a:solidFill>
                          <a:srgbClr val="C00000"/>
                        </a:solidFill>
                      </a:endParaRPr>
                    </a:p>
                  </a:txBody>
                  <a:tcPr/>
                </a:tc>
                <a:tc>
                  <a:txBody>
                    <a:bodyPr/>
                    <a:lstStyle/>
                    <a:p>
                      <a:pPr algn="ctr"/>
                      <a:r>
                        <a:rPr lang="id-ID" dirty="0" smtClean="0">
                          <a:solidFill>
                            <a:srgbClr val="C00000"/>
                          </a:solidFill>
                        </a:rPr>
                        <a:t>100%</a:t>
                      </a:r>
                      <a:endParaRPr lang="id-ID" dirty="0">
                        <a:solidFill>
                          <a:srgbClr val="C00000"/>
                        </a:solidFill>
                      </a:endParaRPr>
                    </a:p>
                  </a:txBody>
                  <a:tcPr/>
                </a:tc>
              </a:tr>
            </a:tbl>
          </a:graphicData>
        </a:graphic>
      </p:graphicFrame>
      <p:pic>
        <p:nvPicPr>
          <p:cNvPr id="7" name="Picture 6"/>
          <p:cNvPicPr/>
          <p:nvPr/>
        </p:nvPicPr>
        <p:blipFill>
          <a:blip r:embed="rId2"/>
          <a:srcRect/>
          <a:stretch>
            <a:fillRect/>
          </a:stretch>
        </p:blipFill>
        <p:spPr bwMode="auto">
          <a:xfrm>
            <a:off x="2717783" y="3451222"/>
            <a:ext cx="5929354" cy="2714644"/>
          </a:xfrm>
          <a:prstGeom prst="rect">
            <a:avLst/>
          </a:prstGeom>
          <a:noFill/>
          <a:ln w="9525">
            <a:noFill/>
            <a:miter lim="800000"/>
            <a:headEnd/>
            <a:tailEnd/>
          </a:ln>
        </p:spPr>
      </p:pic>
      <p:sp>
        <p:nvSpPr>
          <p:cNvPr id="10241" name="Rectangle 1"/>
          <p:cNvSpPr>
            <a:spLocks noChangeArrowheads="1"/>
          </p:cNvSpPr>
          <p:nvPr/>
        </p:nvSpPr>
        <p:spPr bwMode="auto">
          <a:xfrm>
            <a:off x="0" y="0"/>
            <a:ext cx="10150475" cy="69249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id-ID" sz="1200" b="1" dirty="0" smtClean="0">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id-ID" sz="1200" b="1" dirty="0" smtClean="0">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id-ID" sz="1200" b="1" dirty="0" smtClean="0">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id-ID" sz="1200" b="1" dirty="0" smtClean="0">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id-ID" sz="1200" b="1" dirty="0" smtClean="0">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id-ID" sz="1200" b="1" dirty="0" smtClean="0">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id-ID" sz="1200" b="1" dirty="0" smtClean="0">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id-ID" sz="1200" b="1" dirty="0" smtClean="0">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id-ID" sz="1200" b="1" dirty="0" smtClean="0">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id-ID" sz="1200" b="1" dirty="0" smtClean="0">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id-ID" sz="1200" b="1" dirty="0" smtClean="0">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id-ID" sz="1200" b="1" dirty="0" smtClean="0">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id-ID" sz="1200" b="1" dirty="0" smtClean="0">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id-ID" sz="1200" b="1" dirty="0" smtClean="0">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id-ID" sz="1200" b="1" dirty="0" smtClean="0">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id-ID" sz="1200" b="1" dirty="0" smtClean="0">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id-ID" sz="1200" b="1" dirty="0" smtClean="0">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id-ID" sz="1200" b="1" i="0" u="none" strike="noStrike" cap="none" normalizeH="0" baseline="0" dirty="0" smtClean="0">
                <a:ln>
                  <a:noFill/>
                </a:ln>
                <a:solidFill>
                  <a:srgbClr val="002060"/>
                </a:solidFill>
                <a:effectLst/>
                <a:latin typeface="Comic Sans MS" pitchFamily="66" charset="0"/>
                <a:ea typeface="Calibri" pitchFamily="34" charset="0"/>
                <a:cs typeface="Times New Roman" pitchFamily="18" charset="0"/>
              </a:rPr>
              <a:t>Gambar 4.1</a:t>
            </a:r>
            <a:endParaRPr kumimoji="0" lang="id-ID" sz="900" b="0" i="0" u="none" strike="noStrike" cap="none" normalizeH="0" baseline="0" dirty="0" smtClean="0">
              <a:ln>
                <a:noFill/>
              </a:ln>
              <a:solidFill>
                <a:srgbClr val="002060"/>
              </a:solidFill>
              <a:effectLst/>
              <a:latin typeface="Comic Sans MS" pitchFamily="66"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d-ID" sz="1200" b="1" i="0" u="none" strike="noStrike" cap="none" normalizeH="0" baseline="0" dirty="0" smtClean="0">
                <a:ln>
                  <a:noFill/>
                </a:ln>
                <a:solidFill>
                  <a:srgbClr val="002060"/>
                </a:solidFill>
                <a:effectLst/>
                <a:latin typeface="Comic Sans MS" pitchFamily="66" charset="0"/>
                <a:ea typeface="Calibri" pitchFamily="34" charset="0"/>
                <a:cs typeface="Times New Roman" pitchFamily="18" charset="0"/>
              </a:rPr>
              <a:t>                                 Diagram Frekuensi Data Berdasarkan Kategori </a:t>
            </a:r>
            <a:endParaRPr kumimoji="0" lang="id-ID" sz="900" b="0" i="0" u="none" strike="noStrike" cap="none" normalizeH="0" baseline="0" dirty="0" smtClean="0">
              <a:ln>
                <a:noFill/>
              </a:ln>
              <a:solidFill>
                <a:srgbClr val="002060"/>
              </a:solidFill>
              <a:effectLst/>
              <a:latin typeface="Comic Sans MS" pitchFamily="66"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d-ID" sz="1200" b="1" i="0" u="none" strike="noStrike" cap="none" normalizeH="0" baseline="0" dirty="0" smtClean="0">
                <a:ln>
                  <a:noFill/>
                </a:ln>
                <a:solidFill>
                  <a:srgbClr val="002060"/>
                </a:solidFill>
                <a:effectLst/>
                <a:latin typeface="Comic Sans MS" pitchFamily="66" charset="0"/>
                <a:ea typeface="Calibri" pitchFamily="34" charset="0"/>
                <a:cs typeface="Times New Roman" pitchFamily="18" charset="0"/>
              </a:rPr>
              <a:t>                                Tentang Biaya Konsultan Pajak (X)</a:t>
            </a:r>
            <a:endParaRPr kumimoji="0" lang="id-ID" sz="1800" b="0" i="0" u="none" strike="noStrike" cap="none" normalizeH="0" baseline="0" dirty="0" smtClean="0">
              <a:ln>
                <a:noFill/>
              </a:ln>
              <a:solidFill>
                <a:srgbClr val="002060"/>
              </a:solidFill>
              <a:effectLst/>
              <a:latin typeface="Comic Sans MS" pitchFamily="66"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36512"/>
            <a:ext cx="8550275" cy="857256"/>
          </a:xfrm>
        </p:spPr>
        <p:txBody>
          <a:bodyPr/>
          <a:lstStyle/>
          <a:p>
            <a:pPr algn="ctr"/>
            <a:r>
              <a:rPr lang="id-ID" sz="3600" b="1" dirty="0" smtClean="0">
                <a:ln w="1905"/>
                <a:solidFill>
                  <a:srgbClr val="C00000"/>
                </a:solidFill>
                <a:effectLst>
                  <a:innerShdw blurRad="69850" dist="43180" dir="5400000">
                    <a:srgbClr val="000000">
                      <a:alpha val="65000"/>
                    </a:srgbClr>
                  </a:innerShdw>
                </a:effectLst>
                <a:latin typeface="Comic Sans MS" pitchFamily="66" charset="0"/>
              </a:rPr>
              <a:t>Kesimpulan dan Saran</a:t>
            </a:r>
            <a:endParaRPr lang="en-US" sz="3600" dirty="0"/>
          </a:p>
        </p:txBody>
      </p:sp>
      <p:sp>
        <p:nvSpPr>
          <p:cNvPr id="3" name="Content Placeholder 2"/>
          <p:cNvSpPr>
            <a:spLocks noGrp="1"/>
          </p:cNvSpPr>
          <p:nvPr>
            <p:ph idx="1"/>
          </p:nvPr>
        </p:nvSpPr>
        <p:spPr>
          <a:xfrm>
            <a:off x="1003271" y="1665272"/>
            <a:ext cx="8902729" cy="5703912"/>
          </a:xfrm>
        </p:spPr>
        <p:txBody>
          <a:bodyPr numCol="2"/>
          <a:lstStyle/>
          <a:p>
            <a:pPr lvl="0"/>
            <a:r>
              <a:rPr lang="id-ID" sz="2000" dirty="0" smtClean="0">
                <a:solidFill>
                  <a:schemeClr val="accent1"/>
                </a:solidFill>
                <a:latin typeface="Comic Sans MS" pitchFamily="66" charset="0"/>
              </a:rPr>
              <a:t>Hasil Penelitian mengenai Biaya Konsultan Pajak (X) menunjukkan bahwa Mayoritas responden sebanyak 28 Kantor Pajak atau 60% termasuk dalam ketegori sedang, dan paling sedikit sebanyak 2 Kantor Pajak atau 4% termasuk dalam ketegori rendah, sisanya 17 Kantor Pajak atau 36% termasuk dalam kategori tinggi. Jadi sebanyak 60% kantor konsultan pajak yang praktek di wilayah kota Bandung kualitas pelayanannya itu ditentukan oleh besar kecilnya biaya konsultan pajak yang dikeluarkan wajib pajak.</a:t>
            </a:r>
          </a:p>
          <a:p>
            <a:pPr lvl="0">
              <a:buNone/>
            </a:pPr>
            <a:endParaRPr lang="id-ID" sz="2000" dirty="0" smtClean="0">
              <a:latin typeface="Comic Sans MS" pitchFamily="66" charset="0"/>
            </a:endParaRPr>
          </a:p>
          <a:p>
            <a:pPr lvl="0"/>
            <a:r>
              <a:rPr lang="id-ID" sz="1600" dirty="0" smtClean="0">
                <a:solidFill>
                  <a:srgbClr val="C00000"/>
                </a:solidFill>
                <a:latin typeface="Comic Sans MS" pitchFamily="66" charset="0"/>
              </a:rPr>
              <a:t>IKPI (Ikatan Konsultan Pajak Indonesia) harus bisa mengeluarkan ketetapan mengenai standar </a:t>
            </a:r>
            <a:r>
              <a:rPr lang="id-ID" sz="1600" i="1" dirty="0" smtClean="0">
                <a:solidFill>
                  <a:srgbClr val="C00000"/>
                </a:solidFill>
                <a:latin typeface="Comic Sans MS" pitchFamily="66" charset="0"/>
              </a:rPr>
              <a:t>fee</a:t>
            </a:r>
            <a:r>
              <a:rPr lang="id-ID" sz="1600" dirty="0" smtClean="0">
                <a:solidFill>
                  <a:srgbClr val="C00000"/>
                </a:solidFill>
                <a:latin typeface="Comic Sans MS" pitchFamily="66" charset="0"/>
              </a:rPr>
              <a:t>/biaya konsultan pajak per jenis usaha.</a:t>
            </a:r>
          </a:p>
          <a:p>
            <a:pPr lvl="0"/>
            <a:r>
              <a:rPr lang="id-ID" sz="1600" dirty="0" smtClean="0">
                <a:solidFill>
                  <a:srgbClr val="C00000"/>
                </a:solidFill>
                <a:latin typeface="Comic Sans MS" pitchFamily="66" charset="0"/>
              </a:rPr>
              <a:t>IKPI (Ikatan Konsultan Pajak Indonesia) harus bisa melakukan pengawasan dan pengendalian kualitas pelayanan dan pelaporan yang diberikan oleh Kantor Pajak.</a:t>
            </a:r>
          </a:p>
          <a:p>
            <a:pPr lvl="0"/>
            <a:r>
              <a:rPr lang="id-ID" sz="1600" dirty="0" smtClean="0">
                <a:solidFill>
                  <a:srgbClr val="C00000"/>
                </a:solidFill>
                <a:latin typeface="Comic Sans MS" pitchFamily="66" charset="0"/>
              </a:rPr>
              <a:t>IKPI (Ikatan Konsultan Pajak Indonesia) harus secara </a:t>
            </a:r>
            <a:r>
              <a:rPr lang="id-ID" sz="1600" i="1" dirty="0" smtClean="0">
                <a:solidFill>
                  <a:srgbClr val="C00000"/>
                </a:solidFill>
                <a:latin typeface="Comic Sans MS" pitchFamily="66" charset="0"/>
              </a:rPr>
              <a:t>kontinue</a:t>
            </a:r>
            <a:r>
              <a:rPr lang="id-ID" sz="1600" dirty="0" smtClean="0">
                <a:solidFill>
                  <a:srgbClr val="C00000"/>
                </a:solidFill>
                <a:latin typeface="Comic Sans MS" pitchFamily="66" charset="0"/>
              </a:rPr>
              <a:t> melakukan </a:t>
            </a:r>
            <a:r>
              <a:rPr lang="id-ID" sz="1600" i="1" dirty="0" smtClean="0">
                <a:solidFill>
                  <a:srgbClr val="C00000"/>
                </a:solidFill>
                <a:latin typeface="Comic Sans MS" pitchFamily="66" charset="0"/>
              </a:rPr>
              <a:t>training</a:t>
            </a:r>
            <a:r>
              <a:rPr lang="id-ID" sz="1600" dirty="0" smtClean="0">
                <a:solidFill>
                  <a:srgbClr val="C00000"/>
                </a:solidFill>
                <a:latin typeface="Comic Sans MS" pitchFamily="66" charset="0"/>
              </a:rPr>
              <a:t> agar kualitas pelayanan Kantor Pajak sesuai dengan peraturan perpajakan yang berlaku.</a:t>
            </a:r>
          </a:p>
          <a:p>
            <a:pPr lvl="0"/>
            <a:r>
              <a:rPr lang="id-ID" sz="1600" dirty="0" smtClean="0">
                <a:solidFill>
                  <a:srgbClr val="C00000"/>
                </a:solidFill>
                <a:latin typeface="Comic Sans MS" pitchFamily="66" charset="0"/>
              </a:rPr>
              <a:t>IKPI (Ikatan Konsultan Pajak Indonesia) harus bisa melakukan penelitian/</a:t>
            </a:r>
            <a:r>
              <a:rPr lang="id-ID" sz="1600" i="1" dirty="0" smtClean="0">
                <a:solidFill>
                  <a:srgbClr val="C00000"/>
                </a:solidFill>
                <a:latin typeface="Comic Sans MS" pitchFamily="66" charset="0"/>
              </a:rPr>
              <a:t>survey</a:t>
            </a:r>
            <a:r>
              <a:rPr lang="id-ID" sz="1600" dirty="0" smtClean="0">
                <a:solidFill>
                  <a:srgbClr val="C00000"/>
                </a:solidFill>
                <a:latin typeface="Comic Sans MS" pitchFamily="66" charset="0"/>
              </a:rPr>
              <a:t>secara berkala kepada Wajib Pajak mengenai kualitas pelayanan yang diberikan oleh Konsultan Pajak.</a:t>
            </a:r>
          </a:p>
          <a:p>
            <a:endParaRPr lang="en-US"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ligula" pitchFamily="2" charset="0"/>
            </a:endParaRPr>
          </a:p>
        </p:txBody>
      </p:sp>
      <p:cxnSp>
        <p:nvCxnSpPr>
          <p:cNvPr id="5" name="Straight Connector 4"/>
          <p:cNvCxnSpPr>
            <a:stCxn id="3" idx="0"/>
            <a:endCxn id="3" idx="2"/>
          </p:cNvCxnSpPr>
          <p:nvPr/>
        </p:nvCxnSpPr>
        <p:spPr>
          <a:xfrm rot="16200000" flipH="1">
            <a:off x="2602680" y="4517228"/>
            <a:ext cx="5703912"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sz="4400" b="1" dirty="0" smtClean="0">
                <a:solidFill>
                  <a:srgbClr val="C00000"/>
                </a:solidFill>
                <a:latin typeface="Vivaldi" pitchFamily="66" charset="0"/>
                <a:cs typeface="Times New Roman" pitchFamily="18" charset="0"/>
                <a:sym typeface="Wingdings" pitchFamily="2" charset="2"/>
              </a:rPr>
              <a:t/>
            </a:r>
            <a:br>
              <a:rPr lang="id-ID" sz="4400" b="1" dirty="0" smtClean="0">
                <a:solidFill>
                  <a:srgbClr val="C00000"/>
                </a:solidFill>
                <a:latin typeface="Vivaldi" pitchFamily="66" charset="0"/>
                <a:cs typeface="Times New Roman" pitchFamily="18" charset="0"/>
                <a:sym typeface="Wingdings" pitchFamily="2" charset="2"/>
              </a:rPr>
            </a:br>
            <a:r>
              <a:rPr lang="id-ID" sz="6000" b="1" dirty="0" smtClean="0">
                <a:solidFill>
                  <a:srgbClr val="C00000"/>
                </a:solidFill>
                <a:latin typeface="Vivaldi" pitchFamily="66" charset="0"/>
                <a:cs typeface="Times New Roman" pitchFamily="18" charset="0"/>
                <a:sym typeface="Wingdings" pitchFamily="2" charset="2"/>
              </a:rPr>
              <a:t>Terima Kasih</a:t>
            </a:r>
            <a:r>
              <a:rPr lang="en-US" sz="6000" b="1" dirty="0" smtClean="0">
                <a:solidFill>
                  <a:srgbClr val="C00000"/>
                </a:solidFill>
                <a:latin typeface="Vivaldi" pitchFamily="66" charset="0"/>
                <a:cs typeface="Times New Roman" pitchFamily="18" charset="0"/>
              </a:rPr>
              <a:t/>
            </a:r>
            <a:br>
              <a:rPr lang="en-US" sz="6000" b="1" dirty="0" smtClean="0">
                <a:solidFill>
                  <a:srgbClr val="C00000"/>
                </a:solidFill>
                <a:latin typeface="Vivaldi" pitchFamily="66" charset="0"/>
                <a:cs typeface="Times New Roman" pitchFamily="18" charset="0"/>
              </a:rPr>
            </a:br>
            <a:endParaRPr lang="en-US" sz="6000" dirty="0"/>
          </a:p>
        </p:txBody>
      </p:sp>
      <p:sp>
        <p:nvSpPr>
          <p:cNvPr id="3" name="Content Placeholder 2"/>
          <p:cNvSpPr>
            <a:spLocks noGrp="1"/>
          </p:cNvSpPr>
          <p:nvPr>
            <p:ph idx="1"/>
          </p:nvPr>
        </p:nvSpPr>
        <p:spPr/>
        <p:txBody>
          <a:bodyPr/>
          <a:lstStyle/>
          <a:p>
            <a:pPr marL="1143000" indent="-1143000" algn="ctr">
              <a:buNone/>
            </a:pPr>
            <a:r>
              <a:rPr lang="id-ID" sz="7200" b="1" dirty="0" smtClean="0">
                <a:solidFill>
                  <a:srgbClr val="C00000"/>
                </a:solidFill>
                <a:latin typeface="Vivaldi" pitchFamily="66" charset="0"/>
                <a:cs typeface="Times New Roman" pitchFamily="18" charset="0"/>
              </a:rPr>
              <a:t>Kepada:</a:t>
            </a:r>
          </a:p>
          <a:p>
            <a:pPr marL="1143000" indent="-1143000" algn="ctr">
              <a:buNone/>
            </a:pPr>
            <a:r>
              <a:rPr lang="id-ID" sz="4000" b="1" dirty="0" smtClean="0">
                <a:solidFill>
                  <a:srgbClr val="C00000"/>
                </a:solidFill>
                <a:latin typeface="Vijaya" pitchFamily="34" charset="0"/>
                <a:cs typeface="Vijaya" pitchFamily="34" charset="0"/>
              </a:rPr>
              <a:t>Pembimbing : Bapa Juan Kasma,SE.M.AK.BKP</a:t>
            </a:r>
          </a:p>
          <a:p>
            <a:pPr marL="1143000" indent="-1143000" algn="ctr">
              <a:buNone/>
            </a:pPr>
            <a:r>
              <a:rPr lang="id-ID" sz="4000" b="1" dirty="0" smtClean="0">
                <a:solidFill>
                  <a:srgbClr val="C00000"/>
                </a:solidFill>
                <a:latin typeface="Vijaya" pitchFamily="34" charset="0"/>
                <a:cs typeface="Vijaya" pitchFamily="34" charset="0"/>
              </a:rPr>
              <a:t>PENGUJI 1: Ibu Sri Dewi </a:t>
            </a:r>
            <a:r>
              <a:rPr lang="id-ID" sz="4000" b="1" smtClean="0">
                <a:solidFill>
                  <a:srgbClr val="C00000"/>
                </a:solidFill>
                <a:latin typeface="Vijaya" pitchFamily="34" charset="0"/>
                <a:cs typeface="Vijaya" pitchFamily="34" charset="0"/>
              </a:rPr>
              <a:t>Anggadini SE.MSi</a:t>
            </a:r>
            <a:endParaRPr lang="id-ID" sz="4000" b="1" dirty="0" smtClean="0">
              <a:solidFill>
                <a:srgbClr val="C00000"/>
              </a:solidFill>
              <a:latin typeface="Vijaya" pitchFamily="34" charset="0"/>
              <a:cs typeface="Vijaya" pitchFamily="34" charset="0"/>
            </a:endParaRPr>
          </a:p>
          <a:p>
            <a:pPr marL="1143000" indent="-1143000" algn="ctr">
              <a:buNone/>
            </a:pPr>
            <a:r>
              <a:rPr lang="id-ID" sz="4000" b="1" dirty="0" smtClean="0">
                <a:solidFill>
                  <a:srgbClr val="C00000"/>
                </a:solidFill>
                <a:latin typeface="Vijaya" pitchFamily="34" charset="0"/>
                <a:cs typeface="Vijaya" pitchFamily="34" charset="0"/>
              </a:rPr>
              <a:t>PENGUJI 2: Ibu Wati Aris Astuti.SE.MSi</a:t>
            </a:r>
            <a:endParaRPr lang="id-ID" sz="4000" b="1" dirty="0" smtClean="0">
              <a:solidFill>
                <a:srgbClr val="C00000"/>
              </a:solidFill>
              <a:latin typeface="Vijaya" pitchFamily="34" charset="0"/>
              <a:cs typeface="Vijaya"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pp_ani_glo_cross_hair">
  <a:themeElements>
    <a:clrScheme name="">
      <a:dk1>
        <a:srgbClr val="000000"/>
      </a:dk1>
      <a:lt1>
        <a:srgbClr val="C0C0C0"/>
      </a:lt1>
      <a:dk2>
        <a:srgbClr val="000000"/>
      </a:dk2>
      <a:lt2>
        <a:srgbClr val="808080"/>
      </a:lt2>
      <a:accent1>
        <a:srgbClr val="00CC99"/>
      </a:accent1>
      <a:accent2>
        <a:srgbClr val="3333CC"/>
      </a:accent2>
      <a:accent3>
        <a:srgbClr val="DCDCDC"/>
      </a:accent3>
      <a:accent4>
        <a:srgbClr val="000000"/>
      </a:accent4>
      <a:accent5>
        <a:srgbClr val="AAE2CA"/>
      </a:accent5>
      <a:accent6>
        <a:srgbClr val="2D2DB9"/>
      </a:accent6>
      <a:hlink>
        <a:srgbClr val="CCCCFF"/>
      </a:hlink>
      <a:folHlink>
        <a:srgbClr val="B2B2B2"/>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534</TotalTime>
  <Words>582</Words>
  <Application>Microsoft Office PowerPoint</Application>
  <PresentationFormat>Custom</PresentationFormat>
  <Paragraphs>159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ppp_ani_glo_cross_hair</vt:lpstr>
      <vt:lpstr>      RIVIEW OF THE COST OF A MUNICIPAL  TAX CONSULTANTS BANDUNG </vt:lpstr>
      <vt:lpstr>Apa itu pajak??</vt:lpstr>
      <vt:lpstr>Identifikasi masalah &amp; tujuan</vt:lpstr>
      <vt:lpstr>Kerangka Pemikiran</vt:lpstr>
      <vt:lpstr>  Operasionalisasi Variabel   </vt:lpstr>
      <vt:lpstr>   Tabel 4.1 Uji Validitas dan Reliabilitas Variabel Biaya Konsultan Pajak (X)   </vt:lpstr>
      <vt:lpstr>Tabel 4.2 Frekuensi Tanggapan Responden Berdasarkan Kategori Tentang Aspek Biaya Konsultan Pajak (X)</vt:lpstr>
      <vt:lpstr>Kesimpulan dan Saran</vt:lpstr>
      <vt:lpstr> Terima Kasih </vt:lpstr>
    </vt:vector>
  </TitlesOfParts>
  <Company>Personal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AdiXP</dc:creator>
  <cp:lastModifiedBy>acer</cp:lastModifiedBy>
  <cp:revision>59</cp:revision>
  <dcterms:created xsi:type="dcterms:W3CDTF">2010-10-19T13:28:09Z</dcterms:created>
  <dcterms:modified xsi:type="dcterms:W3CDTF">2012-07-27T14:53:18Z</dcterms:modified>
</cp:coreProperties>
</file>