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75"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71" autoAdjust="0"/>
  </p:normalViewPr>
  <p:slideViewPr>
    <p:cSldViewPr>
      <p:cViewPr varScale="1">
        <p:scale>
          <a:sx n="70" d="100"/>
          <a:sy n="70" d="100"/>
        </p:scale>
        <p:origin x="-1158"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A7750690-1C80-49C5-9E1B-65539E45FAE0}" type="datetimeFigureOut">
              <a:rPr lang="id-ID" smtClean="0"/>
              <a:t>07/09/2012</a:t>
            </a:fld>
            <a:endParaRPr lang="id-ID"/>
          </a:p>
        </p:txBody>
      </p:sp>
      <p:sp>
        <p:nvSpPr>
          <p:cNvPr id="17" name="Footer Placeholder 16"/>
          <p:cNvSpPr>
            <a:spLocks noGrp="1"/>
          </p:cNvSpPr>
          <p:nvPr>
            <p:ph type="ftr" sz="quarter" idx="11"/>
          </p:nvPr>
        </p:nvSpPr>
        <p:spPr/>
        <p:txBody>
          <a:bodyPr/>
          <a:lstStyle/>
          <a:p>
            <a:endParaRPr lang="id-ID"/>
          </a:p>
        </p:txBody>
      </p:sp>
      <p:sp>
        <p:nvSpPr>
          <p:cNvPr id="29" name="Slide Number Placeholder 28"/>
          <p:cNvSpPr>
            <a:spLocks noGrp="1"/>
          </p:cNvSpPr>
          <p:nvPr>
            <p:ph type="sldNum" sz="quarter" idx="12"/>
          </p:nvPr>
        </p:nvSpPr>
        <p:spPr/>
        <p:txBody>
          <a:bodyPr/>
          <a:lstStyle/>
          <a:p>
            <a:fld id="{FCC64F69-6591-42F6-B701-A4D32DC1EF02}" type="slidenum">
              <a:rPr lang="id-ID" smtClean="0"/>
              <a:t>‹#›</a:t>
            </a:fld>
            <a:endParaRPr lang="id-ID"/>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7750690-1C80-49C5-9E1B-65539E45FAE0}" type="datetimeFigureOut">
              <a:rPr lang="id-ID" smtClean="0"/>
              <a:t>07/09/2012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CC64F69-6591-42F6-B701-A4D32DC1EF02}" type="slidenum">
              <a:rPr lang="id-ID" smtClean="0"/>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7750690-1C80-49C5-9E1B-65539E45FAE0}" type="datetimeFigureOut">
              <a:rPr lang="id-ID" smtClean="0"/>
              <a:t>07/09/2012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CC64F69-6591-42F6-B701-A4D32DC1EF02}" type="slidenum">
              <a:rPr lang="id-ID" smtClean="0"/>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7750690-1C80-49C5-9E1B-65539E45FAE0}" type="datetimeFigureOut">
              <a:rPr lang="id-ID" smtClean="0"/>
              <a:t>07/09/2012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CC64F69-6591-42F6-B701-A4D32DC1EF02}" type="slidenum">
              <a:rPr lang="id-ID" smtClean="0"/>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7750690-1C80-49C5-9E1B-65539E45FAE0}" type="datetimeFigureOut">
              <a:rPr lang="id-ID" smtClean="0"/>
              <a:t>07/09/2012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a:xfrm>
            <a:off x="7924800" y="6416675"/>
            <a:ext cx="762000" cy="365125"/>
          </a:xfrm>
        </p:spPr>
        <p:txBody>
          <a:bodyPr/>
          <a:lstStyle/>
          <a:p>
            <a:fld id="{FCC64F69-6591-42F6-B701-A4D32DC1EF02}" type="slidenum">
              <a:rPr lang="id-ID" smtClean="0"/>
              <a:t>‹#›</a:t>
            </a:fld>
            <a:endParaRPr lang="id-ID"/>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7750690-1C80-49C5-9E1B-65539E45FAE0}" type="datetimeFigureOut">
              <a:rPr lang="id-ID" smtClean="0"/>
              <a:t>07/09/2012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FCC64F69-6591-42F6-B701-A4D32DC1EF02}" type="slidenum">
              <a:rPr lang="id-ID" smtClean="0"/>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7750690-1C80-49C5-9E1B-65539E45FAE0}" type="datetimeFigureOut">
              <a:rPr lang="id-ID" smtClean="0"/>
              <a:t>07/09/2012</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FCC64F69-6591-42F6-B701-A4D32DC1EF02}" type="slidenum">
              <a:rPr lang="id-ID" smtClean="0"/>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7750690-1C80-49C5-9E1B-65539E45FAE0}" type="datetimeFigureOut">
              <a:rPr lang="id-ID" smtClean="0"/>
              <a:t>07/09/2012</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FCC64F69-6591-42F6-B701-A4D32DC1EF02}" type="slidenum">
              <a:rPr lang="id-ID" smtClean="0"/>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750690-1C80-49C5-9E1B-65539E45FAE0}" type="datetimeFigureOut">
              <a:rPr lang="id-ID" smtClean="0"/>
              <a:t>07/09/2012</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FCC64F69-6591-42F6-B701-A4D32DC1EF02}" type="slidenum">
              <a:rPr lang="id-ID" smtClean="0"/>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7750690-1C80-49C5-9E1B-65539E45FAE0}" type="datetimeFigureOut">
              <a:rPr lang="id-ID" smtClean="0"/>
              <a:t>07/09/2012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FCC64F69-6591-42F6-B701-A4D32DC1EF02}" type="slidenum">
              <a:rPr lang="id-ID" smtClean="0"/>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7750690-1C80-49C5-9E1B-65539E45FAE0}" type="datetimeFigureOut">
              <a:rPr lang="id-ID" smtClean="0"/>
              <a:t>07/09/2012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FCC64F69-6591-42F6-B701-A4D32DC1EF02}" type="slidenum">
              <a:rPr lang="id-ID" smtClean="0"/>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A7750690-1C80-49C5-9E1B-65539E45FAE0}" type="datetimeFigureOut">
              <a:rPr lang="id-ID" smtClean="0"/>
              <a:t>07/09/2012</a:t>
            </a:fld>
            <a:endParaRPr lang="id-ID"/>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id-ID"/>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FCC64F69-6591-42F6-B701-A4D32DC1EF02}" type="slidenum">
              <a:rPr lang="id-ID" smtClean="0"/>
              <a:t>‹#›</a:t>
            </a:fld>
            <a:endParaRPr lang="id-ID"/>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988840"/>
            <a:ext cx="8229600" cy="1143000"/>
          </a:xfrm>
        </p:spPr>
        <p:txBody>
          <a:bodyPr>
            <a:noAutofit/>
          </a:bodyPr>
          <a:lstStyle/>
          <a:p>
            <a:r>
              <a:rPr lang="id-ID" sz="7200" dirty="0" smtClean="0">
                <a:latin typeface="Times New Roman" pitchFamily="18" charset="0"/>
                <a:cs typeface="Times New Roman" pitchFamily="18" charset="0"/>
              </a:rPr>
              <a:t>UNIKOM</a:t>
            </a:r>
            <a:endParaRPr lang="id-ID" sz="7200" dirty="0">
              <a:latin typeface="Times New Roman" pitchFamily="18" charset="0"/>
              <a:cs typeface="Times New Roman" pitchFamily="18" charset="0"/>
            </a:endParaRPr>
          </a:p>
        </p:txBody>
      </p:sp>
      <p:sp>
        <p:nvSpPr>
          <p:cNvPr id="4" name="Title 1"/>
          <p:cNvSpPr txBox="1">
            <a:spLocks/>
          </p:cNvSpPr>
          <p:nvPr/>
        </p:nvSpPr>
        <p:spPr>
          <a:xfrm>
            <a:off x="537028" y="2903896"/>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id-ID" dirty="0" smtClean="0">
                <a:latin typeface="Times New Roman" pitchFamily="18" charset="0"/>
                <a:cs typeface="Times New Roman" pitchFamily="18" charset="0"/>
              </a:rPr>
              <a:t>Desain komunikasi Visual</a:t>
            </a:r>
            <a:endParaRPr lang="id-ID" dirty="0">
              <a:latin typeface="Times New Roman" pitchFamily="18" charset="0"/>
              <a:cs typeface="Times New Roman" pitchFamily="18" charset="0"/>
            </a:endParaRPr>
          </a:p>
        </p:txBody>
      </p:sp>
    </p:spTree>
    <p:extLst>
      <p:ext uri="{BB962C8B-B14F-4D97-AF65-F5344CB8AC3E}">
        <p14:creationId xmlns:p14="http://schemas.microsoft.com/office/powerpoint/2010/main" val="1666736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Ilustrasi</a:t>
            </a:r>
            <a:endParaRPr lang="id-ID" dirty="0"/>
          </a:p>
        </p:txBody>
      </p:sp>
      <p:sp>
        <p:nvSpPr>
          <p:cNvPr id="3" name="Content Placeholder 2"/>
          <p:cNvSpPr>
            <a:spLocks noGrp="1"/>
          </p:cNvSpPr>
          <p:nvPr>
            <p:ph idx="1"/>
          </p:nvPr>
        </p:nvSpPr>
        <p:spPr/>
        <p:txBody>
          <a:bodyPr>
            <a:normAutofit/>
          </a:bodyPr>
          <a:lstStyle/>
          <a:p>
            <a:r>
              <a:rPr lang="id-ID" dirty="0" smtClean="0"/>
              <a:t>Ilustrasi pada promosi menggunakan teknik photografi dengan menggunakan beberapa model</a:t>
            </a:r>
          </a:p>
          <a:p>
            <a:endParaRPr lang="id-ID"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3573016"/>
            <a:ext cx="3990975" cy="277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8747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barn(inVertical)">
                                      <p:cBhvr>
                                        <p:cTn id="1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Media utama </a:t>
            </a:r>
            <a:endParaRPr lang="id-ID" dirty="0"/>
          </a:p>
        </p:txBody>
      </p:sp>
      <p:sp>
        <p:nvSpPr>
          <p:cNvPr id="3" name="Content Placeholder 2"/>
          <p:cNvSpPr>
            <a:spLocks noGrp="1"/>
          </p:cNvSpPr>
          <p:nvPr>
            <p:ph idx="1"/>
          </p:nvPr>
        </p:nvSpPr>
        <p:spPr/>
        <p:txBody>
          <a:bodyPr/>
          <a:lstStyle/>
          <a:p>
            <a:pPr marL="137160" indent="0">
              <a:buNone/>
            </a:pPr>
            <a:r>
              <a:rPr lang="id-ID" dirty="0" smtClean="0"/>
              <a:t>Media utama yang dipakai</a:t>
            </a:r>
          </a:p>
          <a:p>
            <a:r>
              <a:rPr lang="id-ID" dirty="0" smtClean="0"/>
              <a:t>Billboard</a:t>
            </a:r>
          </a:p>
          <a:p>
            <a:endParaRPr lang="id-ID"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780928"/>
            <a:ext cx="4543425" cy="318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668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2050"/>
                                        </p:tgtEl>
                                        <p:attrNameLst>
                                          <p:attrName>style.visibility</p:attrName>
                                        </p:attrNameLst>
                                      </p:cBhvr>
                                      <p:to>
                                        <p:strVal val="visible"/>
                                      </p:to>
                                    </p:set>
                                    <p:anim calcmode="lin" valueType="num">
                                      <p:cBhvr>
                                        <p:cTn id="22" dur="500" fill="hold"/>
                                        <p:tgtEl>
                                          <p:spTgt spid="2050"/>
                                        </p:tgtEl>
                                        <p:attrNameLst>
                                          <p:attrName>ppt_w</p:attrName>
                                        </p:attrNameLst>
                                      </p:cBhvr>
                                      <p:tavLst>
                                        <p:tav tm="0">
                                          <p:val>
                                            <p:fltVal val="0"/>
                                          </p:val>
                                        </p:tav>
                                        <p:tav tm="100000">
                                          <p:val>
                                            <p:strVal val="#ppt_w"/>
                                          </p:val>
                                        </p:tav>
                                      </p:tavLst>
                                    </p:anim>
                                    <p:anim calcmode="lin" valueType="num">
                                      <p:cBhvr>
                                        <p:cTn id="23" dur="500" fill="hold"/>
                                        <p:tgtEl>
                                          <p:spTgt spid="2050"/>
                                        </p:tgtEl>
                                        <p:attrNameLst>
                                          <p:attrName>ppt_h</p:attrName>
                                        </p:attrNameLst>
                                      </p:cBhvr>
                                      <p:tavLst>
                                        <p:tav tm="0">
                                          <p:val>
                                            <p:fltVal val="0"/>
                                          </p:val>
                                        </p:tav>
                                        <p:tav tm="100000">
                                          <p:val>
                                            <p:strVal val="#ppt_h"/>
                                          </p:val>
                                        </p:tav>
                                      </p:tavLst>
                                    </p:anim>
                                    <p:animEffect transition="in" filter="fade">
                                      <p:cBhvr>
                                        <p:cTn id="24"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Media pendukung</a:t>
            </a:r>
            <a:endParaRPr lang="id-ID" dirty="0"/>
          </a:p>
        </p:txBody>
      </p:sp>
      <p:sp>
        <p:nvSpPr>
          <p:cNvPr id="3" name="Content Placeholder 2"/>
          <p:cNvSpPr>
            <a:spLocks noGrp="1"/>
          </p:cNvSpPr>
          <p:nvPr>
            <p:ph idx="1"/>
          </p:nvPr>
        </p:nvSpPr>
        <p:spPr/>
        <p:txBody>
          <a:bodyPr/>
          <a:lstStyle/>
          <a:p>
            <a:pPr marL="137160" indent="0">
              <a:buNone/>
            </a:pPr>
            <a:r>
              <a:rPr lang="id-ID" dirty="0" smtClean="0"/>
              <a:t>Media pendukung</a:t>
            </a:r>
          </a:p>
          <a:p>
            <a:r>
              <a:rPr lang="id-ID" dirty="0" smtClean="0"/>
              <a:t>Poster</a:t>
            </a:r>
          </a:p>
          <a:p>
            <a:pPr marL="137160" indent="0">
              <a:buNone/>
            </a:pPr>
            <a:endParaRPr lang="id-ID"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924944"/>
            <a:ext cx="2520280" cy="3508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185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074"/>
                                        </p:tgtEl>
                                        <p:attrNameLst>
                                          <p:attrName>style.visibility</p:attrName>
                                        </p:attrNameLst>
                                      </p:cBhvr>
                                      <p:to>
                                        <p:strVal val="visible"/>
                                      </p:to>
                                    </p:set>
                                    <p:animEffect transition="in" filter="randombar(horizontal)">
                                      <p:cBhvr>
                                        <p:cTn id="22"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dirty="0"/>
          </a:p>
        </p:txBody>
      </p:sp>
      <p:sp>
        <p:nvSpPr>
          <p:cNvPr id="3" name="Content Placeholder 2"/>
          <p:cNvSpPr>
            <a:spLocks noGrp="1"/>
          </p:cNvSpPr>
          <p:nvPr>
            <p:ph idx="1"/>
          </p:nvPr>
        </p:nvSpPr>
        <p:spPr/>
        <p:txBody>
          <a:bodyPr/>
          <a:lstStyle/>
          <a:p>
            <a:r>
              <a:rPr lang="id-ID" i="1" dirty="0" smtClean="0"/>
              <a:t>Flyer</a:t>
            </a:r>
          </a:p>
          <a:p>
            <a:endParaRPr lang="id-ID" i="1"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132856"/>
            <a:ext cx="6192688" cy="437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3213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099"/>
                                        </p:tgtEl>
                                        <p:attrNameLst>
                                          <p:attrName>style.visibility</p:attrName>
                                        </p:attrNameLst>
                                      </p:cBhvr>
                                      <p:to>
                                        <p:strVal val="visible"/>
                                      </p:to>
                                    </p:set>
                                    <p:anim calcmode="lin" valueType="num">
                                      <p:cBhvr>
                                        <p:cTn id="12" dur="500" fill="hold"/>
                                        <p:tgtEl>
                                          <p:spTgt spid="4099"/>
                                        </p:tgtEl>
                                        <p:attrNameLst>
                                          <p:attrName>ppt_w</p:attrName>
                                        </p:attrNameLst>
                                      </p:cBhvr>
                                      <p:tavLst>
                                        <p:tav tm="0">
                                          <p:val>
                                            <p:fltVal val="0"/>
                                          </p:val>
                                        </p:tav>
                                        <p:tav tm="100000">
                                          <p:val>
                                            <p:strVal val="#ppt_w"/>
                                          </p:val>
                                        </p:tav>
                                      </p:tavLst>
                                    </p:anim>
                                    <p:anim calcmode="lin" valueType="num">
                                      <p:cBhvr>
                                        <p:cTn id="13" dur="500" fill="hold"/>
                                        <p:tgtEl>
                                          <p:spTgt spid="4099"/>
                                        </p:tgtEl>
                                        <p:attrNameLst>
                                          <p:attrName>ppt_h</p:attrName>
                                        </p:attrNameLst>
                                      </p:cBhvr>
                                      <p:tavLst>
                                        <p:tav tm="0">
                                          <p:val>
                                            <p:fltVal val="0"/>
                                          </p:val>
                                        </p:tav>
                                        <p:tav tm="100000">
                                          <p:val>
                                            <p:strVal val="#ppt_h"/>
                                          </p:val>
                                        </p:tav>
                                      </p:tavLst>
                                    </p:anim>
                                    <p:animEffect transition="in" filter="fade">
                                      <p:cBhvr>
                                        <p:cTn id="14"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r>
              <a:rPr lang="id-ID" i="1" dirty="0" smtClean="0"/>
              <a:t>X-Banner</a:t>
            </a:r>
          </a:p>
          <a:p>
            <a:endParaRPr lang="id-ID" i="1"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1052736"/>
            <a:ext cx="3367831" cy="5086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0813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barn(inVertical)">
                                      <p:cBhvr>
                                        <p:cTn id="12"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a:xfrm>
            <a:off x="457200" y="1600200"/>
            <a:ext cx="7139136" cy="1468760"/>
          </a:xfrm>
        </p:spPr>
        <p:txBody>
          <a:bodyPr/>
          <a:lstStyle/>
          <a:p>
            <a:r>
              <a:rPr lang="id-ID" dirty="0" smtClean="0"/>
              <a:t>Spanduk</a:t>
            </a:r>
          </a:p>
          <a:p>
            <a:endParaRPr lang="id-ID" dirty="0"/>
          </a:p>
          <a:p>
            <a:endParaRPr lang="id-ID" dirty="0" smtClean="0"/>
          </a:p>
          <a:p>
            <a:endParaRPr lang="id-ID" dirty="0"/>
          </a:p>
          <a:p>
            <a:endParaRPr lang="id-ID" dirty="0" smtClean="0"/>
          </a:p>
          <a:p>
            <a:endParaRPr lang="id-ID"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204864"/>
            <a:ext cx="4048125"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3501008"/>
            <a:ext cx="2122841" cy="2996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2"/>
          <p:cNvSpPr txBox="1">
            <a:spLocks/>
          </p:cNvSpPr>
          <p:nvPr/>
        </p:nvSpPr>
        <p:spPr>
          <a:xfrm>
            <a:off x="179512" y="3068960"/>
            <a:ext cx="7139136" cy="1468760"/>
          </a:xfrm>
          <a:prstGeom prst="rect">
            <a:avLst/>
          </a:prstGeom>
        </p:spPr>
        <p:txBody>
          <a:bodyPr vert="horz">
            <a:norm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r>
              <a:rPr lang="id-ID" dirty="0" smtClean="0"/>
              <a:t>Brosur</a:t>
            </a:r>
          </a:p>
          <a:p>
            <a:endParaRPr lang="id-ID" dirty="0" smtClean="0"/>
          </a:p>
          <a:p>
            <a:endParaRPr lang="id-ID" dirty="0" smtClean="0"/>
          </a:p>
          <a:p>
            <a:endParaRPr lang="id-ID" dirty="0" smtClean="0"/>
          </a:p>
          <a:p>
            <a:endParaRPr lang="id-ID" dirty="0" smtClean="0"/>
          </a:p>
          <a:p>
            <a:endParaRPr lang="id-ID" dirty="0"/>
          </a:p>
        </p:txBody>
      </p:sp>
    </p:spTree>
    <p:extLst>
      <p:ext uri="{BB962C8B-B14F-4D97-AF65-F5344CB8AC3E}">
        <p14:creationId xmlns:p14="http://schemas.microsoft.com/office/powerpoint/2010/main" val="3125801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 calcmode="lin" valueType="num">
                                      <p:cBhvr>
                                        <p:cTn id="12" dur="500" fill="hold"/>
                                        <p:tgtEl>
                                          <p:spTgt spid="6146"/>
                                        </p:tgtEl>
                                        <p:attrNameLst>
                                          <p:attrName>ppt_w</p:attrName>
                                        </p:attrNameLst>
                                      </p:cBhvr>
                                      <p:tavLst>
                                        <p:tav tm="0">
                                          <p:val>
                                            <p:fltVal val="0"/>
                                          </p:val>
                                        </p:tav>
                                        <p:tav tm="100000">
                                          <p:val>
                                            <p:strVal val="#ppt_w"/>
                                          </p:val>
                                        </p:tav>
                                      </p:tavLst>
                                    </p:anim>
                                    <p:anim calcmode="lin" valueType="num">
                                      <p:cBhvr>
                                        <p:cTn id="13" dur="500" fill="hold"/>
                                        <p:tgtEl>
                                          <p:spTgt spid="6146"/>
                                        </p:tgtEl>
                                        <p:attrNameLst>
                                          <p:attrName>ppt_h</p:attrName>
                                        </p:attrNameLst>
                                      </p:cBhvr>
                                      <p:tavLst>
                                        <p:tav tm="0">
                                          <p:val>
                                            <p:fltVal val="0"/>
                                          </p:val>
                                        </p:tav>
                                        <p:tav tm="100000">
                                          <p:val>
                                            <p:strVal val="#ppt_h"/>
                                          </p:val>
                                        </p:tav>
                                      </p:tavLst>
                                    </p:anim>
                                    <p:animEffect transition="in" filter="fade">
                                      <p:cBhvr>
                                        <p:cTn id="14" dur="500"/>
                                        <p:tgtEl>
                                          <p:spTgt spid="614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fade">
                                      <p:cBhvr>
                                        <p:cTn id="19" dur="500"/>
                                        <p:tgtEl>
                                          <p:spTgt spid="7">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6147"/>
                                        </p:tgtEl>
                                        <p:attrNameLst>
                                          <p:attrName>style.visibility</p:attrName>
                                        </p:attrNameLst>
                                      </p:cBhvr>
                                      <p:to>
                                        <p:strVal val="visible"/>
                                      </p:to>
                                    </p:set>
                                    <p:animEffect transition="in" filter="randombar(horizontal)">
                                      <p:cBhvr>
                                        <p:cTn id="24"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404664"/>
            <a:ext cx="5832649" cy="1152128"/>
          </a:xfrm>
        </p:spPr>
        <p:txBody>
          <a:bodyPr/>
          <a:lstStyle/>
          <a:p>
            <a:r>
              <a:rPr lang="id-ID" dirty="0" smtClean="0"/>
              <a:t>Media Koran</a:t>
            </a:r>
          </a:p>
          <a:p>
            <a:endParaRPr lang="id-ID" dirty="0"/>
          </a:p>
          <a:p>
            <a:endParaRPr lang="id-ID" dirty="0" smtClean="0"/>
          </a:p>
          <a:p>
            <a:endParaRPr lang="id-ID" dirty="0"/>
          </a:p>
          <a:p>
            <a:endParaRPr lang="id-ID" dirty="0" smtClean="0"/>
          </a:p>
          <a:p>
            <a:endParaRPr lang="id-ID" dirty="0"/>
          </a:p>
          <a:p>
            <a:endParaRPr lang="id-ID"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764704"/>
            <a:ext cx="3743325"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7" y="4077072"/>
            <a:ext cx="3060976"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descr="leatle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4009" y="4077073"/>
            <a:ext cx="3168352" cy="2239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p:cNvSpPr txBox="1">
            <a:spLocks/>
          </p:cNvSpPr>
          <p:nvPr/>
        </p:nvSpPr>
        <p:spPr>
          <a:xfrm>
            <a:off x="454290" y="3356992"/>
            <a:ext cx="5832649" cy="1152128"/>
          </a:xfrm>
          <a:prstGeom prst="rect">
            <a:avLst/>
          </a:prstGeom>
        </p:spPr>
        <p:txBody>
          <a:bodyPr vert="horz">
            <a:norm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r>
              <a:rPr lang="id-ID" i="1" dirty="0" smtClean="0"/>
              <a:t>Leaflet</a:t>
            </a:r>
          </a:p>
          <a:p>
            <a:endParaRPr lang="id-ID" i="1" dirty="0" smtClean="0"/>
          </a:p>
          <a:p>
            <a:endParaRPr lang="id-ID" i="1" dirty="0" smtClean="0"/>
          </a:p>
          <a:p>
            <a:endParaRPr lang="id-ID" i="1" dirty="0" smtClean="0"/>
          </a:p>
          <a:p>
            <a:endParaRPr lang="id-ID" i="1" dirty="0" smtClean="0"/>
          </a:p>
          <a:p>
            <a:endParaRPr lang="id-ID" i="1" dirty="0" smtClean="0"/>
          </a:p>
          <a:p>
            <a:endParaRPr lang="id-ID" i="1" dirty="0"/>
          </a:p>
        </p:txBody>
      </p:sp>
    </p:spTree>
    <p:extLst>
      <p:ext uri="{BB962C8B-B14F-4D97-AF65-F5344CB8AC3E}">
        <p14:creationId xmlns:p14="http://schemas.microsoft.com/office/powerpoint/2010/main" val="1029345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barn(inVertical)">
                                      <p:cBhvr>
                                        <p:cTn id="12" dur="500"/>
                                        <p:tgtEl>
                                          <p:spTgt spid="717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171"/>
                                        </p:tgtEl>
                                        <p:attrNameLst>
                                          <p:attrName>style.visibility</p:attrName>
                                        </p:attrNameLst>
                                      </p:cBhvr>
                                      <p:to>
                                        <p:strVal val="visible"/>
                                      </p:to>
                                    </p:set>
                                    <p:animEffect transition="in" filter="barn(inVertical)">
                                      <p:cBhvr>
                                        <p:cTn id="22" dur="500"/>
                                        <p:tgtEl>
                                          <p:spTgt spid="717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172"/>
                                        </p:tgtEl>
                                        <p:attrNameLst>
                                          <p:attrName>style.visibility</p:attrName>
                                        </p:attrNameLst>
                                      </p:cBhvr>
                                      <p:to>
                                        <p:strVal val="visible"/>
                                      </p:to>
                                    </p:set>
                                    <p:animEffect transition="in" filter="wipe(down)">
                                      <p:cBhvr>
                                        <p:cTn id="27"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Media Gimmick</a:t>
            </a:r>
            <a:endParaRPr lang="id-ID" dirty="0"/>
          </a:p>
        </p:txBody>
      </p:sp>
      <p:sp>
        <p:nvSpPr>
          <p:cNvPr id="3" name="Content Placeholder 2"/>
          <p:cNvSpPr>
            <a:spLocks noGrp="1"/>
          </p:cNvSpPr>
          <p:nvPr>
            <p:ph idx="1"/>
          </p:nvPr>
        </p:nvSpPr>
        <p:spPr>
          <a:xfrm>
            <a:off x="457200" y="1600200"/>
            <a:ext cx="6545982" cy="820688"/>
          </a:xfrm>
        </p:spPr>
        <p:txBody>
          <a:bodyPr/>
          <a:lstStyle/>
          <a:p>
            <a:r>
              <a:rPr lang="id-ID" i="1" dirty="0" smtClean="0"/>
              <a:t>Stiker</a:t>
            </a:r>
          </a:p>
          <a:p>
            <a:endParaRPr lang="id-ID" i="1" dirty="0"/>
          </a:p>
          <a:p>
            <a:endParaRPr lang="id-ID" i="1" dirty="0" smtClean="0"/>
          </a:p>
          <a:p>
            <a:endParaRPr lang="id-ID" i="1" dirty="0"/>
          </a:p>
          <a:p>
            <a:endParaRPr lang="id-ID" i="1" dirty="0" smtClean="0"/>
          </a:p>
          <a:p>
            <a:endParaRPr lang="id-ID" i="1" dirty="0" smtClean="0"/>
          </a:p>
        </p:txBody>
      </p:sp>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1412776"/>
            <a:ext cx="394335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descr="DSC_089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4221088"/>
            <a:ext cx="3678379" cy="2435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txBox="1">
            <a:spLocks/>
          </p:cNvSpPr>
          <p:nvPr/>
        </p:nvSpPr>
        <p:spPr>
          <a:xfrm>
            <a:off x="426529" y="3704463"/>
            <a:ext cx="6545982" cy="820688"/>
          </a:xfrm>
          <a:prstGeom prst="rect">
            <a:avLst/>
          </a:prstGeom>
        </p:spPr>
        <p:txBody>
          <a:bodyPr vert="horz">
            <a:norm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r>
              <a:rPr lang="id-ID" i="1" dirty="0" smtClean="0"/>
              <a:t>Hang Tag</a:t>
            </a:r>
          </a:p>
          <a:p>
            <a:endParaRPr lang="id-ID" i="1" dirty="0" smtClean="0"/>
          </a:p>
          <a:p>
            <a:endParaRPr lang="id-ID" i="1" dirty="0" smtClean="0"/>
          </a:p>
          <a:p>
            <a:endParaRPr lang="id-ID" i="1" dirty="0" smtClean="0"/>
          </a:p>
          <a:p>
            <a:endParaRPr lang="id-ID" i="1" dirty="0" smtClean="0"/>
          </a:p>
          <a:p>
            <a:endParaRPr lang="id-ID" i="1" dirty="0" smtClean="0"/>
          </a:p>
        </p:txBody>
      </p:sp>
    </p:spTree>
    <p:extLst>
      <p:ext uri="{BB962C8B-B14F-4D97-AF65-F5344CB8AC3E}">
        <p14:creationId xmlns:p14="http://schemas.microsoft.com/office/powerpoint/2010/main" val="3158906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8196"/>
                                        </p:tgtEl>
                                        <p:attrNameLst>
                                          <p:attrName>style.visibility</p:attrName>
                                        </p:attrNameLst>
                                      </p:cBhvr>
                                      <p:to>
                                        <p:strVal val="visible"/>
                                      </p:to>
                                    </p:set>
                                    <p:animEffect transition="in" filter="randombar(horizontal)">
                                      <p:cBhvr>
                                        <p:cTn id="17" dur="500"/>
                                        <p:tgtEl>
                                          <p:spTgt spid="819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8197"/>
                                        </p:tgtEl>
                                        <p:attrNameLst>
                                          <p:attrName>style.visibility</p:attrName>
                                        </p:attrNameLst>
                                      </p:cBhvr>
                                      <p:to>
                                        <p:strVal val="visible"/>
                                      </p:to>
                                    </p:set>
                                    <p:animEffect transition="in" filter="randombar(horizontal)">
                                      <p:cBhvr>
                                        <p:cTn id="27" dur="500"/>
                                        <p:tgtEl>
                                          <p:spTgt spid="8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476672"/>
            <a:ext cx="8229600" cy="4709160"/>
          </a:xfrm>
        </p:spPr>
        <p:txBody>
          <a:bodyPr/>
          <a:lstStyle/>
          <a:p>
            <a:r>
              <a:rPr lang="id-ID" i="1" dirty="0" smtClean="0"/>
              <a:t>Paper Bag</a:t>
            </a:r>
          </a:p>
          <a:p>
            <a:endParaRPr lang="id-ID" i="1" dirty="0"/>
          </a:p>
          <a:p>
            <a:endParaRPr lang="id-ID" i="1" dirty="0" smtClean="0"/>
          </a:p>
          <a:p>
            <a:endParaRPr lang="id-ID" i="1" dirty="0"/>
          </a:p>
          <a:p>
            <a:endParaRPr lang="id-ID" i="1" dirty="0" smtClean="0"/>
          </a:p>
          <a:p>
            <a:endParaRPr lang="id-ID" i="1" dirty="0"/>
          </a:p>
          <a:p>
            <a:endParaRPr lang="id-ID" i="1" dirty="0" smtClean="0"/>
          </a:p>
          <a:p>
            <a:endParaRPr lang="id-ID" i="1"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700808"/>
            <a:ext cx="6327507" cy="482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98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218"/>
                                        </p:tgtEl>
                                        <p:attrNameLst>
                                          <p:attrName>style.visibility</p:attrName>
                                        </p:attrNameLst>
                                      </p:cBhvr>
                                      <p:to>
                                        <p:strVal val="visible"/>
                                      </p:to>
                                    </p:set>
                                    <p:animEffect transition="in" filter="wipe(down)">
                                      <p:cBhvr>
                                        <p:cTn id="12"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836712"/>
            <a:ext cx="4200111" cy="972108"/>
          </a:xfrm>
        </p:spPr>
        <p:txBody>
          <a:bodyPr/>
          <a:lstStyle/>
          <a:p>
            <a:r>
              <a:rPr lang="id-ID" i="1" dirty="0" smtClean="0"/>
              <a:t>Pin</a:t>
            </a:r>
          </a:p>
          <a:p>
            <a:endParaRPr lang="id-ID" i="1" dirty="0"/>
          </a:p>
          <a:p>
            <a:endParaRPr lang="id-ID" i="1" dirty="0" smtClean="0"/>
          </a:p>
          <a:p>
            <a:endParaRPr lang="id-ID" i="1" dirty="0" smtClean="0"/>
          </a:p>
          <a:p>
            <a:endParaRPr lang="id-ID" i="1"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1218" y="3946394"/>
            <a:ext cx="4113030" cy="2735413"/>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DSC_088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9904" y="908720"/>
            <a:ext cx="3107574" cy="2376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txBox="1">
            <a:spLocks/>
          </p:cNvSpPr>
          <p:nvPr/>
        </p:nvSpPr>
        <p:spPr>
          <a:xfrm>
            <a:off x="438177" y="4052907"/>
            <a:ext cx="4200111" cy="972108"/>
          </a:xfrm>
          <a:prstGeom prst="rect">
            <a:avLst/>
          </a:prstGeom>
        </p:spPr>
        <p:txBody>
          <a:bodyPr vert="horz">
            <a:norm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r>
              <a:rPr lang="id-ID" i="1" dirty="0" smtClean="0"/>
              <a:t>Kalender</a:t>
            </a:r>
          </a:p>
          <a:p>
            <a:endParaRPr lang="id-ID" i="1" dirty="0" smtClean="0"/>
          </a:p>
          <a:p>
            <a:endParaRPr lang="id-ID" i="1" dirty="0" smtClean="0"/>
          </a:p>
          <a:p>
            <a:endParaRPr lang="id-ID" i="1" dirty="0" smtClean="0"/>
          </a:p>
          <a:p>
            <a:endParaRPr lang="id-ID" i="1" dirty="0"/>
          </a:p>
        </p:txBody>
      </p:sp>
    </p:spTree>
    <p:extLst>
      <p:ext uri="{BB962C8B-B14F-4D97-AF65-F5344CB8AC3E}">
        <p14:creationId xmlns:p14="http://schemas.microsoft.com/office/powerpoint/2010/main" val="300276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242"/>
                                        </p:tgtEl>
                                        <p:attrNameLst>
                                          <p:attrName>style.visibility</p:attrName>
                                        </p:attrNameLst>
                                      </p:cBhvr>
                                      <p:to>
                                        <p:strVal val="visible"/>
                                      </p:to>
                                    </p:set>
                                    <p:animEffect transition="in" filter="wipe(down)">
                                      <p:cBhvr>
                                        <p:cTn id="12" dur="500"/>
                                        <p:tgtEl>
                                          <p:spTgt spid="1024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403648" y="2708920"/>
            <a:ext cx="6400800" cy="1752600"/>
          </a:xfrm>
        </p:spPr>
        <p:txBody>
          <a:bodyPr>
            <a:normAutofit/>
          </a:bodyPr>
          <a:lstStyle/>
          <a:p>
            <a:r>
              <a:rPr lang="id-ID" sz="3600" b="1" dirty="0" smtClean="0">
                <a:latin typeface="Times New Roman" pitchFamily="18" charset="0"/>
                <a:cs typeface="Times New Roman" pitchFamily="18" charset="0"/>
              </a:rPr>
              <a:t>Perancangan Media Promosi </a:t>
            </a:r>
          </a:p>
          <a:p>
            <a:r>
              <a:rPr lang="id-ID" sz="3600" b="1" dirty="0" smtClean="0">
                <a:latin typeface="Times New Roman" pitchFamily="18" charset="0"/>
                <a:cs typeface="Times New Roman" pitchFamily="18" charset="0"/>
              </a:rPr>
              <a:t>Sentra Rajut Binong Jati</a:t>
            </a:r>
            <a:endParaRPr lang="id-ID" sz="3600" b="1" dirty="0">
              <a:latin typeface="Times New Roman" pitchFamily="18" charset="0"/>
              <a:cs typeface="Times New Roman" pitchFamily="18" charset="0"/>
            </a:endParaRPr>
          </a:p>
        </p:txBody>
      </p:sp>
    </p:spTree>
    <p:extLst>
      <p:ext uri="{BB962C8B-B14F-4D97-AF65-F5344CB8AC3E}">
        <p14:creationId xmlns:p14="http://schemas.microsoft.com/office/powerpoint/2010/main" val="2389855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ircle(in)">
                                      <p:cBhvr>
                                        <p:cTn id="12"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852936"/>
            <a:ext cx="8229600" cy="1143000"/>
          </a:xfrm>
        </p:spPr>
        <p:txBody>
          <a:bodyPr/>
          <a:lstStyle/>
          <a:p>
            <a:r>
              <a:rPr lang="id-ID" dirty="0" smtClean="0"/>
              <a:t>Terima Kasih</a:t>
            </a:r>
            <a:endParaRPr lang="id-ID" dirty="0"/>
          </a:p>
        </p:txBody>
      </p:sp>
    </p:spTree>
    <p:extLst>
      <p:ext uri="{BB962C8B-B14F-4D97-AF65-F5344CB8AC3E}">
        <p14:creationId xmlns:p14="http://schemas.microsoft.com/office/powerpoint/2010/main" val="683008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143000"/>
          </a:xfrm>
        </p:spPr>
        <p:txBody>
          <a:bodyPr/>
          <a:lstStyle/>
          <a:p>
            <a:r>
              <a:rPr lang="id-ID" dirty="0" smtClean="0"/>
              <a:t>Latar Belakang</a:t>
            </a:r>
            <a:endParaRPr lang="id-ID" dirty="0"/>
          </a:p>
        </p:txBody>
      </p:sp>
      <p:sp>
        <p:nvSpPr>
          <p:cNvPr id="3" name="Content Placeholder 2"/>
          <p:cNvSpPr>
            <a:spLocks noGrp="1"/>
          </p:cNvSpPr>
          <p:nvPr>
            <p:ph idx="1"/>
          </p:nvPr>
        </p:nvSpPr>
        <p:spPr/>
        <p:txBody>
          <a:bodyPr>
            <a:normAutofit/>
          </a:bodyPr>
          <a:lstStyle/>
          <a:p>
            <a:pPr marL="137160" indent="0" algn="ctr">
              <a:buNone/>
            </a:pPr>
            <a:r>
              <a:rPr lang="id-ID" sz="2400" dirty="0" smtClean="0"/>
              <a:t>Penduduk Binong ini mulai mengawali  sentra Rajut ini pada tahun 1965. tempat yang bisa diakses melalui jalan kiaracondong dan jalan Gatot Subroto.</a:t>
            </a:r>
          </a:p>
          <a:p>
            <a:pPr marL="137160" indent="0" algn="ctr">
              <a:buNone/>
            </a:pPr>
            <a:r>
              <a:rPr lang="id-ID" sz="2400" dirty="0" smtClean="0"/>
              <a:t>Seiring perkembangan jaman wisata belanja Sentra rajut Binong sudah mulai menurun baik itu dalam penjualan maupun pengunjung</a:t>
            </a:r>
            <a:endParaRPr lang="id-ID" sz="2400" dirty="0"/>
          </a:p>
        </p:txBody>
      </p:sp>
    </p:spTree>
    <p:extLst>
      <p:ext uri="{BB962C8B-B14F-4D97-AF65-F5344CB8AC3E}">
        <p14:creationId xmlns:p14="http://schemas.microsoft.com/office/powerpoint/2010/main" val="3114567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Identifikasi Masalah</a:t>
            </a:r>
            <a:endParaRPr lang="id-ID" dirty="0"/>
          </a:p>
        </p:txBody>
      </p:sp>
      <p:sp>
        <p:nvSpPr>
          <p:cNvPr id="3" name="Content Placeholder 2"/>
          <p:cNvSpPr>
            <a:spLocks noGrp="1"/>
          </p:cNvSpPr>
          <p:nvPr>
            <p:ph idx="1"/>
          </p:nvPr>
        </p:nvSpPr>
        <p:spPr/>
        <p:txBody>
          <a:bodyPr>
            <a:normAutofit/>
          </a:bodyPr>
          <a:lstStyle/>
          <a:p>
            <a:pPr marL="137160" indent="0">
              <a:buNone/>
            </a:pPr>
            <a:r>
              <a:rPr lang="id-ID" sz="2000" dirty="0" smtClean="0"/>
              <a:t>Berdasarkan latar belakang masalah maka teridentifikasikan beberapa masalah yang muncul diantara lain:</a:t>
            </a:r>
          </a:p>
          <a:p>
            <a:pPr lvl="0"/>
            <a:r>
              <a:rPr lang="id-ID" sz="2000" dirty="0" smtClean="0"/>
              <a:t>Produk rajut khususnya sweater masih kurang dikenal oeh masyarakat.</a:t>
            </a:r>
          </a:p>
          <a:p>
            <a:pPr lvl="0"/>
            <a:r>
              <a:rPr lang="id-ID" sz="2000" dirty="0" smtClean="0"/>
              <a:t>Dalam proses pemasaran sweater rajut masih kurang mendapat respon dari konsumen, dikarenakan proses promosi yang masih melakukan tradisi melalui pembicaraan dari mulut kemulut.</a:t>
            </a:r>
          </a:p>
          <a:p>
            <a:r>
              <a:rPr lang="id-ID" sz="2000" dirty="0" smtClean="0"/>
              <a:t>Kurangnya informasi yang diterima oleh masyarakat Bandung akan kelebihan dari sweater rajut ini.</a:t>
            </a:r>
          </a:p>
          <a:p>
            <a:r>
              <a:rPr lang="id-ID" sz="2000" dirty="0" smtClean="0"/>
              <a:t>Faktor harga yang relatif terjangkau dibanding prosuk sweater lain, hal ini turut mempengaruhi keputusan konsumen dalam pembelian sweater khususnya dalam bentuk rajutan.</a:t>
            </a:r>
            <a:endParaRPr lang="id-ID" sz="2000" dirty="0"/>
          </a:p>
        </p:txBody>
      </p:sp>
    </p:spTree>
    <p:extLst>
      <p:ext uri="{BB962C8B-B14F-4D97-AF65-F5344CB8AC3E}">
        <p14:creationId xmlns:p14="http://schemas.microsoft.com/office/powerpoint/2010/main" val="3585343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Fokus Masalah</a:t>
            </a:r>
            <a:endParaRPr lang="id-ID" dirty="0"/>
          </a:p>
        </p:txBody>
      </p:sp>
      <p:sp>
        <p:nvSpPr>
          <p:cNvPr id="3" name="Content Placeholder 2"/>
          <p:cNvSpPr>
            <a:spLocks noGrp="1"/>
          </p:cNvSpPr>
          <p:nvPr>
            <p:ph idx="1"/>
          </p:nvPr>
        </p:nvSpPr>
        <p:spPr>
          <a:xfrm>
            <a:off x="611560" y="2132856"/>
            <a:ext cx="8136904" cy="3080360"/>
          </a:xfrm>
        </p:spPr>
        <p:txBody>
          <a:bodyPr>
            <a:normAutofit/>
          </a:bodyPr>
          <a:lstStyle/>
          <a:p>
            <a:r>
              <a:rPr lang="id-ID" dirty="0" smtClean="0"/>
              <a:t>Berdasarkan uraian diatas maka permasalahan difokuskan pada : </a:t>
            </a:r>
          </a:p>
          <a:p>
            <a:r>
              <a:rPr lang="id-ID" dirty="0" smtClean="0"/>
              <a:t>Bagaimana memperkenalkan Kawasan industri sentra rajut Binong kepada konsumen di kota Bandung.</a:t>
            </a:r>
            <a:endParaRPr lang="id-ID" dirty="0"/>
          </a:p>
        </p:txBody>
      </p:sp>
    </p:spTree>
    <p:extLst>
      <p:ext uri="{BB962C8B-B14F-4D97-AF65-F5344CB8AC3E}">
        <p14:creationId xmlns:p14="http://schemas.microsoft.com/office/powerpoint/2010/main" val="1376032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Tujuan Perancangan</a:t>
            </a:r>
            <a:endParaRPr lang="id-ID" dirty="0"/>
          </a:p>
        </p:txBody>
      </p:sp>
      <p:sp>
        <p:nvSpPr>
          <p:cNvPr id="3" name="Content Placeholder 2"/>
          <p:cNvSpPr>
            <a:spLocks noGrp="1"/>
          </p:cNvSpPr>
          <p:nvPr>
            <p:ph idx="1"/>
          </p:nvPr>
        </p:nvSpPr>
        <p:spPr/>
        <p:txBody>
          <a:bodyPr>
            <a:normAutofit/>
          </a:bodyPr>
          <a:lstStyle/>
          <a:p>
            <a:pPr marL="137160" indent="0">
              <a:buNone/>
            </a:pPr>
            <a:r>
              <a:rPr lang="id-ID" dirty="0" smtClean="0"/>
              <a:t>Adapun tujuan perancangan promosi sweater rajut Binong Jati tersebut yakni :</a:t>
            </a:r>
          </a:p>
          <a:p>
            <a:r>
              <a:rPr lang="id-ID" dirty="0" smtClean="0"/>
              <a:t>Mempengaruhi keputusan konsumen dalam menentukan pilihan sweater yang berkualitas baik, khususnya sweater berbentuk rajut</a:t>
            </a:r>
            <a:r>
              <a:rPr lang="en-US" dirty="0" smtClean="0"/>
              <a:t>.</a:t>
            </a:r>
            <a:endParaRPr lang="id-ID" dirty="0"/>
          </a:p>
          <a:p>
            <a:r>
              <a:rPr lang="id-ID" dirty="0" smtClean="0"/>
              <a:t>Agar masyarakat mengetahui keberadaan kawasan industri sentra rajut Binong jati</a:t>
            </a:r>
            <a:r>
              <a:rPr lang="id-ID" b="1" dirty="0" smtClean="0"/>
              <a:t>.</a:t>
            </a:r>
          </a:p>
          <a:p>
            <a:r>
              <a:rPr lang="id-ID" dirty="0" smtClean="0"/>
              <a:t>Memberikan informasi kepada masyarakat tentang kualitas dan keunggulan dari sweater rajut Binong Jati</a:t>
            </a:r>
            <a:r>
              <a:rPr lang="en-US" dirty="0" smtClean="0"/>
              <a:t> 3</a:t>
            </a:r>
            <a:endParaRPr lang="id-ID" dirty="0"/>
          </a:p>
        </p:txBody>
      </p:sp>
    </p:spTree>
    <p:extLst>
      <p:ext uri="{BB962C8B-B14F-4D97-AF65-F5344CB8AC3E}">
        <p14:creationId xmlns:p14="http://schemas.microsoft.com/office/powerpoint/2010/main" val="519499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Deskripsi Masalah</a:t>
            </a:r>
            <a:endParaRPr lang="id-ID" dirty="0"/>
          </a:p>
        </p:txBody>
      </p:sp>
      <p:sp>
        <p:nvSpPr>
          <p:cNvPr id="3" name="Content Placeholder 2"/>
          <p:cNvSpPr>
            <a:spLocks noGrp="1"/>
          </p:cNvSpPr>
          <p:nvPr>
            <p:ph idx="1"/>
          </p:nvPr>
        </p:nvSpPr>
        <p:spPr>
          <a:xfrm>
            <a:off x="539552" y="1772816"/>
            <a:ext cx="8229600" cy="4709160"/>
          </a:xfrm>
        </p:spPr>
        <p:txBody>
          <a:bodyPr>
            <a:normAutofit/>
          </a:bodyPr>
          <a:lstStyle/>
          <a:p>
            <a:pPr marL="137160" indent="0" algn="ctr">
              <a:buNone/>
            </a:pPr>
            <a:r>
              <a:rPr lang="id-ID" dirty="0" smtClean="0"/>
              <a:t>Permasalahn yang dialami setelah melakukan survei pada satu industri rumahan sentra rajut Binong Jati ini terletak pada volume penjualan, dari bulan kebulan karena tidak ada perkembangan. Sehingga dibutuhkan promosi untuk menningkatkan daya jual sweater didaerah bandung.</a:t>
            </a:r>
            <a:endParaRPr lang="id-ID" dirty="0"/>
          </a:p>
        </p:txBody>
      </p:sp>
    </p:spTree>
    <p:extLst>
      <p:ext uri="{BB962C8B-B14F-4D97-AF65-F5344CB8AC3E}">
        <p14:creationId xmlns:p14="http://schemas.microsoft.com/office/powerpoint/2010/main" val="805267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latin typeface="Times New Roman" pitchFamily="18" charset="0"/>
                <a:cs typeface="Times New Roman" pitchFamily="18" charset="0"/>
              </a:rPr>
              <a:t>Target</a:t>
            </a:r>
            <a:r>
              <a:rPr lang="id-ID" dirty="0" smtClean="0"/>
              <a:t> </a:t>
            </a:r>
            <a:r>
              <a:rPr lang="id-ID" dirty="0" smtClean="0">
                <a:latin typeface="Times New Roman" pitchFamily="18" charset="0"/>
                <a:cs typeface="Times New Roman" pitchFamily="18" charset="0"/>
              </a:rPr>
              <a:t>Audience</a:t>
            </a:r>
            <a:endParaRPr lang="id-ID" dirty="0">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8075240" cy="2764904"/>
          </a:xfrm>
        </p:spPr>
        <p:txBody>
          <a:bodyPr>
            <a:normAutofit/>
          </a:bodyPr>
          <a:lstStyle/>
          <a:p>
            <a:r>
              <a:rPr lang="id-ID" dirty="0" smtClean="0">
                <a:latin typeface="Times New Roman" pitchFamily="18" charset="0"/>
                <a:cs typeface="Times New Roman" pitchFamily="18" charset="0"/>
              </a:rPr>
              <a:t>Jenis kelamin</a:t>
            </a:r>
            <a:r>
              <a:rPr lang="en-US" dirty="0">
                <a:latin typeface="Times New Roman" pitchFamily="18" charset="0"/>
                <a:cs typeface="Times New Roman" pitchFamily="18" charset="0"/>
              </a:rPr>
              <a:t>	: </a:t>
            </a:r>
            <a:r>
              <a:rPr lang="id-ID" dirty="0" smtClean="0">
                <a:latin typeface="Times New Roman" pitchFamily="18" charset="0"/>
                <a:cs typeface="Times New Roman" pitchFamily="18" charset="0"/>
              </a:rPr>
              <a:t>Laki – laki dan perempuan</a:t>
            </a:r>
            <a:endParaRPr lang="id-ID" sz="2400" dirty="0">
              <a:latin typeface="Times New Roman" pitchFamily="18" charset="0"/>
              <a:cs typeface="Times New Roman" pitchFamily="18" charset="0"/>
            </a:endParaRPr>
          </a:p>
          <a:p>
            <a:r>
              <a:rPr lang="id-ID" dirty="0" smtClean="0">
                <a:latin typeface="Times New Roman" pitchFamily="18" charset="0"/>
                <a:cs typeface="Times New Roman" pitchFamily="18" charset="0"/>
              </a:rPr>
              <a:t>Usia</a:t>
            </a:r>
            <a:r>
              <a:rPr lang="en-US" dirty="0">
                <a:latin typeface="Times New Roman" pitchFamily="18" charset="0"/>
                <a:cs typeface="Times New Roman" pitchFamily="18" charset="0"/>
              </a:rPr>
              <a:t>		: </a:t>
            </a:r>
            <a:r>
              <a:rPr lang="id-ID" dirty="0" smtClean="0">
                <a:latin typeface="Times New Roman" pitchFamily="18" charset="0"/>
                <a:cs typeface="Times New Roman" pitchFamily="18" charset="0"/>
              </a:rPr>
              <a:t>17</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 </a:t>
            </a:r>
            <a:r>
              <a:rPr lang="id-ID" dirty="0" smtClean="0">
                <a:latin typeface="Times New Roman" pitchFamily="18" charset="0"/>
                <a:cs typeface="Times New Roman" pitchFamily="18" charset="0"/>
              </a:rPr>
              <a:t>30</a:t>
            </a:r>
            <a:r>
              <a:rPr lang="en-US" dirty="0" smtClean="0">
                <a:latin typeface="Times New Roman" pitchFamily="18" charset="0"/>
                <a:cs typeface="Times New Roman" pitchFamily="18" charset="0"/>
              </a:rPr>
              <a:t> T</a:t>
            </a:r>
            <a:r>
              <a:rPr lang="id-ID" dirty="0" smtClean="0">
                <a:latin typeface="Times New Roman" pitchFamily="18" charset="0"/>
                <a:cs typeface="Times New Roman" pitchFamily="18" charset="0"/>
              </a:rPr>
              <a:t>ahun</a:t>
            </a:r>
            <a:endParaRPr lang="id-ID" sz="2400" dirty="0">
              <a:latin typeface="Times New Roman" pitchFamily="18" charset="0"/>
              <a:cs typeface="Times New Roman" pitchFamily="18" charset="0"/>
            </a:endParaRPr>
          </a:p>
          <a:p>
            <a:r>
              <a:rPr lang="id-ID" dirty="0" smtClean="0">
                <a:latin typeface="Times New Roman" pitchFamily="18" charset="0"/>
                <a:cs typeface="Times New Roman" pitchFamily="18" charset="0"/>
              </a:rPr>
              <a:t>S.E.S</a:t>
            </a:r>
            <a:r>
              <a:rPr lang="en-US" dirty="0">
                <a:latin typeface="Times New Roman" pitchFamily="18" charset="0"/>
                <a:cs typeface="Times New Roman" pitchFamily="18" charset="0"/>
              </a:rPr>
              <a:t>		: </a:t>
            </a:r>
            <a:r>
              <a:rPr lang="id-ID" dirty="0" smtClean="0">
                <a:latin typeface="Times New Roman" pitchFamily="18" charset="0"/>
                <a:cs typeface="Times New Roman" pitchFamily="18" charset="0"/>
              </a:rPr>
              <a:t>Menengah, menengah ke atas.</a:t>
            </a:r>
            <a:r>
              <a:rPr lang="en-US" dirty="0">
                <a:latin typeface="Times New Roman" pitchFamily="18" charset="0"/>
                <a:cs typeface="Times New Roman" pitchFamily="18" charset="0"/>
              </a:rPr>
              <a:t>			</a:t>
            </a:r>
            <a:r>
              <a:rPr lang="id-ID"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a:t>
            </a:r>
            <a:endParaRPr lang="id-ID" dirty="0" smtClean="0">
              <a:latin typeface="Times New Roman" pitchFamily="18" charset="0"/>
              <a:cs typeface="Times New Roman" pitchFamily="18" charset="0"/>
            </a:endParaRPr>
          </a:p>
          <a:p>
            <a:endParaRPr lang="id-ID" dirty="0"/>
          </a:p>
        </p:txBody>
      </p:sp>
    </p:spTree>
    <p:extLst>
      <p:ext uri="{BB962C8B-B14F-4D97-AF65-F5344CB8AC3E}">
        <p14:creationId xmlns:p14="http://schemas.microsoft.com/office/powerpoint/2010/main" val="3003117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Strategi Perancangan</a:t>
            </a:r>
            <a:endParaRPr lang="id-ID" dirty="0"/>
          </a:p>
        </p:txBody>
      </p:sp>
      <p:sp>
        <p:nvSpPr>
          <p:cNvPr id="3" name="Content Placeholder 2"/>
          <p:cNvSpPr>
            <a:spLocks noGrp="1"/>
          </p:cNvSpPr>
          <p:nvPr>
            <p:ph idx="1"/>
          </p:nvPr>
        </p:nvSpPr>
        <p:spPr/>
        <p:txBody>
          <a:bodyPr/>
          <a:lstStyle/>
          <a:p>
            <a:r>
              <a:rPr lang="id-ID" dirty="0" smtClean="0"/>
              <a:t>Setrategi perancangan</a:t>
            </a:r>
          </a:p>
          <a:p>
            <a:r>
              <a:rPr lang="id-ID" dirty="0" smtClean="0"/>
              <a:t>Strategi Kratif</a:t>
            </a:r>
          </a:p>
          <a:p>
            <a:r>
              <a:rPr lang="id-ID" dirty="0" smtClean="0"/>
              <a:t>Setrategi media</a:t>
            </a:r>
          </a:p>
          <a:p>
            <a:r>
              <a:rPr lang="id-ID" dirty="0" smtClean="0"/>
              <a:t>Konsep visual</a:t>
            </a:r>
            <a:endParaRPr lang="id-ID" dirty="0"/>
          </a:p>
        </p:txBody>
      </p:sp>
    </p:spTree>
    <p:extLst>
      <p:ext uri="{BB962C8B-B14F-4D97-AF65-F5344CB8AC3E}">
        <p14:creationId xmlns:p14="http://schemas.microsoft.com/office/powerpoint/2010/main" val="2932148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64</TotalTime>
  <Words>315</Words>
  <Application>Microsoft Office PowerPoint</Application>
  <PresentationFormat>On-screen Show (4:3)</PresentationFormat>
  <Paragraphs>82</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Apex</vt:lpstr>
      <vt:lpstr>UNIKOM</vt:lpstr>
      <vt:lpstr>PowerPoint Presentation</vt:lpstr>
      <vt:lpstr>Latar Belakang</vt:lpstr>
      <vt:lpstr>Identifikasi Masalah</vt:lpstr>
      <vt:lpstr>Fokus Masalah</vt:lpstr>
      <vt:lpstr>Tujuan Perancangan</vt:lpstr>
      <vt:lpstr>Deskripsi Masalah</vt:lpstr>
      <vt:lpstr>Target Audience</vt:lpstr>
      <vt:lpstr>Strategi Perancangan</vt:lpstr>
      <vt:lpstr>Ilustrasi</vt:lpstr>
      <vt:lpstr>Media utama </vt:lpstr>
      <vt:lpstr>Media pendukung</vt:lpstr>
      <vt:lpstr>PowerPoint Presentation</vt:lpstr>
      <vt:lpstr>PowerPoint Presentation</vt:lpstr>
      <vt:lpstr>PowerPoint Presentation</vt:lpstr>
      <vt:lpstr>PowerPoint Presentation</vt:lpstr>
      <vt:lpstr>Media Gimmick</vt:lpstr>
      <vt:lpstr>PowerPoint Presentation</vt:lpstr>
      <vt:lpstr>PowerPoint Presentation</vt:lpstr>
      <vt:lpstr>Terima Kasih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Tugas akhir</dc:title>
  <dc:creator>Win7</dc:creator>
  <cp:lastModifiedBy>Win7</cp:lastModifiedBy>
  <cp:revision>7</cp:revision>
  <dcterms:created xsi:type="dcterms:W3CDTF">2012-09-07T01:37:23Z</dcterms:created>
  <dcterms:modified xsi:type="dcterms:W3CDTF">2012-09-07T02:41:40Z</dcterms:modified>
</cp:coreProperties>
</file>